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6" r:id="rId20"/>
    <p:sldId id="275" r:id="rId21"/>
    <p:sldId id="277" r:id="rId22"/>
    <p:sldId id="27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88E5"/>
    <a:srgbClr val="FFE54D"/>
    <a:srgbClr val="C2E5FF"/>
    <a:srgbClr val="F96345"/>
    <a:srgbClr val="FA765C"/>
    <a:srgbClr val="F94723"/>
    <a:srgbClr val="EE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43EB4-36C0-67FB-0B3F-2AB977A3B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14FA74-F3EC-3418-37A3-59059A0A5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6D421-A164-CFDD-FD65-832C94D3E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0BDE6-E61B-4E0D-39B6-6667D518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EE945-975B-A936-3FCA-57D57942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0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B4275-DD73-F967-F12D-13E8E1CE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E3383-E3D1-F0AA-FD79-03AD2C7220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1291E-42D9-709B-D947-7BED5AA5B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D24E9-2A43-A953-14CD-43AD4AE73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BBC34-BFF6-59F4-187E-9A8362815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122E-361A-3BEE-E76A-690117A9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55729-FE7D-B89F-87A1-6C7F2432D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D2A76-55B7-31CE-6135-89F06E268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A74B8-F3F2-9871-44A0-3A0FD0D00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84FD8-17E7-A80C-9E47-1FECB7BC1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6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199E8-DA08-4113-D252-7DE3C809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9976C-B7A5-03A3-FE9D-FDDA24465C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D4AC41-7FCF-6781-773C-2B06C84B06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3443C5-6776-3AF3-5A0B-5A6DD1B3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41DBF-D5DD-746E-7932-EBBA6061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B49D61-472C-0732-8ABD-2E64CEA9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41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A5E8-2D9A-0FAF-25F6-FC7707526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E28B1-C9A8-A612-10A7-151E89F78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037F8-4BE7-911E-52CA-B579A3491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F7DA3B-2EBF-329C-EDBB-41F2C0979A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6C611C-7040-005F-B023-5F13993D00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2A2CE0-BEC1-7AD0-490D-987DE3A4E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3998F5-8DE0-81F8-0265-BE1734A3B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4093C9-1D40-40CC-9966-E35BADBBA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5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6DBB-C4E3-6C3A-2395-2EE4862A0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088A37-1806-545A-0704-309A565AD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EB5F3-9A7D-7510-1FD8-793E7C53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E169AA-709B-0AC7-29EE-EB6A38146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10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FF248F-3D36-4AAA-5386-A798DE0D7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7AE625-E32C-B5AB-2E9B-442920DAE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1F683-3355-8ED3-71F6-0E574A64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18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58B59-759B-BE02-38DC-F04E8980F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B5C12-8D9F-2F9D-DD3D-8FBE3C5E3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8CB32-E61F-CBBF-1E8B-06DFB6AA6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655A34-B89A-A5E3-7C2F-14F82FFF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A03C1-F707-55C3-F0EB-AF8FEFBC2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AD9373-806F-2DC0-271F-C236051C0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9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7A584-8AC1-3595-739A-6F3E239D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149A1A-51F3-66D1-6AFC-29993ABB3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6B7B5-5F0F-9519-022D-F2D379BD1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16705-4783-2893-DFCB-D515C88C7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C22CE9-183D-23BC-0F86-4F3E130BA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AF66C-526D-6721-E11B-9F7E19A37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0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4B48D-084D-36B0-2C89-56BD98CB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4C29ED-AADF-584A-3E98-496C16DCD5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755DE-75ED-0859-5377-3B2EB25F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99B90-A4E8-6C93-B867-7A3E85CC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673E-6C44-BBB0-D40F-0AB297AC0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8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FBA680-48DE-7982-9856-C0C11FDF5E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F0C529-DF9D-8396-0844-E66A76988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87998-C01D-4D69-37D8-34D03F9D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0C548-D3C7-2DB2-394E-6A812C7B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4AA5C-CCA4-0C51-4550-8C107EA9B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8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C72445-6416-524C-703A-E3CCF79EB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5BD7B-2740-C086-5300-3A62E38EA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1797C-1A9B-BCDD-0CF6-1E3D23C9AA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CD67B-5C06-4910-939C-B1C86EBA3BC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7CE7A-960E-4214-408D-9C478B806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94CE1-7401-0722-EFB7-8C95D82E0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30F4C-E1D3-4A0D-AEF4-41DA0179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67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3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3.svg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12" Type="http://schemas.openxmlformats.org/officeDocument/2006/relationships/image" Target="../media/image52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sv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34.png"/><Relationship Id="rId14" Type="http://schemas.openxmlformats.org/officeDocument/2006/relationships/image" Target="../media/image5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66.svg"/><Relationship Id="rId18" Type="http://schemas.openxmlformats.org/officeDocument/2006/relationships/image" Target="../media/image9.png"/><Relationship Id="rId3" Type="http://schemas.openxmlformats.org/officeDocument/2006/relationships/image" Target="../media/image56.svg"/><Relationship Id="rId21" Type="http://schemas.openxmlformats.org/officeDocument/2006/relationships/image" Target="../media/image72.svg"/><Relationship Id="rId7" Type="http://schemas.openxmlformats.org/officeDocument/2006/relationships/image" Target="../media/image60.svg"/><Relationship Id="rId12" Type="http://schemas.openxmlformats.org/officeDocument/2006/relationships/image" Target="../media/image42.png"/><Relationship Id="rId17" Type="http://schemas.openxmlformats.org/officeDocument/2006/relationships/image" Target="../media/image70.svg"/><Relationship Id="rId2" Type="http://schemas.openxmlformats.org/officeDocument/2006/relationships/image" Target="../media/image37.png"/><Relationship Id="rId16" Type="http://schemas.openxmlformats.org/officeDocument/2006/relationships/image" Target="../media/image44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64.svg"/><Relationship Id="rId5" Type="http://schemas.openxmlformats.org/officeDocument/2006/relationships/image" Target="../media/image58.svg"/><Relationship Id="rId15" Type="http://schemas.openxmlformats.org/officeDocument/2006/relationships/image" Target="../media/image68.svg"/><Relationship Id="rId23" Type="http://schemas.openxmlformats.org/officeDocument/2006/relationships/image" Target="../media/image74.svg"/><Relationship Id="rId10" Type="http://schemas.openxmlformats.org/officeDocument/2006/relationships/image" Target="../media/image41.png"/><Relationship Id="rId19" Type="http://schemas.openxmlformats.org/officeDocument/2006/relationships/image" Target="../media/image13.svg"/><Relationship Id="rId4" Type="http://schemas.openxmlformats.org/officeDocument/2006/relationships/image" Target="../media/image38.png"/><Relationship Id="rId9" Type="http://schemas.openxmlformats.org/officeDocument/2006/relationships/image" Target="../media/image62.svg"/><Relationship Id="rId14" Type="http://schemas.openxmlformats.org/officeDocument/2006/relationships/image" Target="../media/image43.png"/><Relationship Id="rId22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80.svg"/><Relationship Id="rId18" Type="http://schemas.openxmlformats.org/officeDocument/2006/relationships/image" Target="../media/image43.png"/><Relationship Id="rId3" Type="http://schemas.openxmlformats.org/officeDocument/2006/relationships/image" Target="../media/image13.svg"/><Relationship Id="rId21" Type="http://schemas.openxmlformats.org/officeDocument/2006/relationships/image" Target="../media/image82.svg"/><Relationship Id="rId7" Type="http://schemas.openxmlformats.org/officeDocument/2006/relationships/image" Target="../media/image74.svg"/><Relationship Id="rId12" Type="http://schemas.openxmlformats.org/officeDocument/2006/relationships/image" Target="../media/image49.png"/><Relationship Id="rId17" Type="http://schemas.openxmlformats.org/officeDocument/2006/relationships/image" Target="../media/image66.svg"/><Relationship Id="rId2" Type="http://schemas.openxmlformats.org/officeDocument/2006/relationships/image" Target="../media/image9.png"/><Relationship Id="rId16" Type="http://schemas.openxmlformats.org/officeDocument/2006/relationships/image" Target="../media/image42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78.svg"/><Relationship Id="rId5" Type="http://schemas.openxmlformats.org/officeDocument/2006/relationships/image" Target="../media/image72.svg"/><Relationship Id="rId15" Type="http://schemas.openxmlformats.org/officeDocument/2006/relationships/image" Target="../media/image64.svg"/><Relationship Id="rId10" Type="http://schemas.openxmlformats.org/officeDocument/2006/relationships/image" Target="../media/image48.png"/><Relationship Id="rId19" Type="http://schemas.openxmlformats.org/officeDocument/2006/relationships/image" Target="../media/image68.svg"/><Relationship Id="rId4" Type="http://schemas.openxmlformats.org/officeDocument/2006/relationships/image" Target="../media/image45.png"/><Relationship Id="rId9" Type="http://schemas.openxmlformats.org/officeDocument/2006/relationships/image" Target="../media/image76.svg"/><Relationship Id="rId1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road&#10;&#10;Description automatically generated">
            <a:extLst>
              <a:ext uri="{FF2B5EF4-FFF2-40B4-BE49-F238E27FC236}">
                <a16:creationId xmlns:a16="http://schemas.microsoft.com/office/drawing/2014/main" id="{B7C89B17-C01A-A270-25E8-528A9ED9F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22" y="-1"/>
            <a:ext cx="11552632" cy="6867525"/>
          </a:xfrm>
          <a:prstGeom prst="rect">
            <a:avLst/>
          </a:prstGeom>
        </p:spPr>
      </p:pic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DD0355F0-CE08-2F09-0486-33E5448F5F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724" y="3157061"/>
            <a:ext cx="3724275" cy="3710464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7349D12-5838-37A9-074F-6EF2FAE38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266" y="591267"/>
            <a:ext cx="1621709" cy="16172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1EFC42-6850-AAD1-112E-F50023238D76}"/>
              </a:ext>
            </a:extLst>
          </p:cNvPr>
          <p:cNvSpPr txBox="1"/>
          <p:nvPr/>
        </p:nvSpPr>
        <p:spPr>
          <a:xfrm>
            <a:off x="5016137" y="401178"/>
            <a:ext cx="70539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000" b="1" dirty="0" smtClean="0">
                <a:solidFill>
                  <a:srgbClr val="0070C0"/>
                </a:solidFill>
              </a:rPr>
              <a:t>ИНОВАТИВЕН ПАРКИНГ МЕНИДЖМЪНТ</a:t>
            </a:r>
            <a:endParaRPr lang="en-US" sz="3000" b="1" dirty="0">
              <a:solidFill>
                <a:srgbClr val="0070C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A88E36-C8E8-C91F-1BB8-08D16B7C5C1C}"/>
              </a:ext>
            </a:extLst>
          </p:cNvPr>
          <p:cNvSpPr txBox="1"/>
          <p:nvPr/>
        </p:nvSpPr>
        <p:spPr>
          <a:xfrm>
            <a:off x="6694079" y="1399888"/>
            <a:ext cx="3696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0070C0"/>
                </a:solidFill>
              </a:rPr>
              <a:t>ЕЛЕКТРОМОБИЛНОСТ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1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7BDB4D-44DD-2DA1-38C1-E61EE4B9FC0E}"/>
              </a:ext>
            </a:extLst>
          </p:cNvPr>
          <p:cNvSpPr/>
          <p:nvPr/>
        </p:nvSpPr>
        <p:spPr>
          <a:xfrm>
            <a:off x="1338325" y="1204180"/>
            <a:ext cx="4760725" cy="4997677"/>
          </a:xfrm>
          <a:prstGeom prst="rect">
            <a:avLst/>
          </a:prstGeom>
          <a:solidFill>
            <a:srgbClr val="FFE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7DE1F0-9462-D1C9-13DE-F3E8517C7C41}"/>
              </a:ext>
            </a:extLst>
          </p:cNvPr>
          <p:cNvSpPr/>
          <p:nvPr/>
        </p:nvSpPr>
        <p:spPr>
          <a:xfrm>
            <a:off x="6096000" y="1204180"/>
            <a:ext cx="4760725" cy="4997677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BEE714B4-0F34-E638-A62A-1A9DC9B10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54446" y="4144681"/>
            <a:ext cx="884682" cy="6635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CE109F5-7636-10F8-8238-C1B998413562}"/>
              </a:ext>
            </a:extLst>
          </p:cNvPr>
          <p:cNvSpPr txBox="1"/>
          <p:nvPr/>
        </p:nvSpPr>
        <p:spPr>
          <a:xfrm>
            <a:off x="2183796" y="3366368"/>
            <a:ext cx="306208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Растящ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брой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автомобили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глава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населението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bg-BG" sz="17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US" sz="17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Твърде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много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време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намиране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паркомясто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 </a:t>
            </a:r>
            <a:endParaRPr lang="bg-BG" sz="17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US" sz="17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Увеличаващ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се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въглероден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отпечатък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7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града</a:t>
            </a:r>
            <a:endParaRPr lang="en-US" sz="17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4AEA5A-1600-EA84-B3CD-FA57186F1987}"/>
              </a:ext>
            </a:extLst>
          </p:cNvPr>
          <p:cNvSpPr/>
          <p:nvPr/>
        </p:nvSpPr>
        <p:spPr>
          <a:xfrm>
            <a:off x="1338325" y="1204619"/>
            <a:ext cx="9515350" cy="1566452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93B0122-13A5-80C1-8DBD-CFD16B4100A2}"/>
              </a:ext>
            </a:extLst>
          </p:cNvPr>
          <p:cNvSpPr/>
          <p:nvPr/>
        </p:nvSpPr>
        <p:spPr>
          <a:xfrm>
            <a:off x="3047718" y="542056"/>
            <a:ext cx="1348033" cy="1348033"/>
          </a:xfrm>
          <a:prstGeom prst="ellipse">
            <a:avLst/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aphic 8">
            <a:extLst>
              <a:ext uri="{FF2B5EF4-FFF2-40B4-BE49-F238E27FC236}">
                <a16:creationId xmlns:a16="http://schemas.microsoft.com/office/drawing/2014/main" id="{25057B58-544C-722D-D47A-E2BF6F871A68}"/>
              </a:ext>
            </a:extLst>
          </p:cNvPr>
          <p:cNvGrpSpPr/>
          <p:nvPr/>
        </p:nvGrpSpPr>
        <p:grpSpPr>
          <a:xfrm>
            <a:off x="3339387" y="816781"/>
            <a:ext cx="764693" cy="676036"/>
            <a:chOff x="6694206" y="1593368"/>
            <a:chExt cx="764693" cy="6760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CDAD4C7-1E19-C4E4-55B6-39501DA7ED4C}"/>
                </a:ext>
              </a:extLst>
            </p:cNvPr>
            <p:cNvSpPr/>
            <p:nvPr/>
          </p:nvSpPr>
          <p:spPr>
            <a:xfrm>
              <a:off x="6694206" y="1593368"/>
              <a:ext cx="764693" cy="676036"/>
            </a:xfrm>
            <a:custGeom>
              <a:avLst/>
              <a:gdLst>
                <a:gd name="connsiteX0" fmla="*/ 428067 w 764693"/>
                <a:gd name="connsiteY0" fmla="*/ 26432 h 676036"/>
                <a:gd name="connsiteX1" fmla="*/ 757632 w 764693"/>
                <a:gd name="connsiteY1" fmla="*/ 596979 h 676036"/>
                <a:gd name="connsiteX2" fmla="*/ 711912 w 764693"/>
                <a:gd name="connsiteY2" fmla="*/ 676037 h 676036"/>
                <a:gd name="connsiteX3" fmla="*/ 52782 w 764693"/>
                <a:gd name="connsiteY3" fmla="*/ 676037 h 676036"/>
                <a:gd name="connsiteX4" fmla="*/ 7062 w 764693"/>
                <a:gd name="connsiteY4" fmla="*/ 596979 h 676036"/>
                <a:gd name="connsiteX5" fmla="*/ 336627 w 764693"/>
                <a:gd name="connsiteY5" fmla="*/ 26432 h 676036"/>
                <a:gd name="connsiteX6" fmla="*/ 428067 w 764693"/>
                <a:gd name="connsiteY6" fmla="*/ 26432 h 676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4693" h="676036">
                  <a:moveTo>
                    <a:pt x="428067" y="26432"/>
                  </a:moveTo>
                  <a:lnTo>
                    <a:pt x="757632" y="596979"/>
                  </a:lnTo>
                  <a:cubicBezTo>
                    <a:pt x="777634" y="632222"/>
                    <a:pt x="752869" y="676037"/>
                    <a:pt x="711912" y="676037"/>
                  </a:cubicBezTo>
                  <a:lnTo>
                    <a:pt x="52782" y="676037"/>
                  </a:lnTo>
                  <a:cubicBezTo>
                    <a:pt x="11824" y="676037"/>
                    <a:pt x="-12941" y="632222"/>
                    <a:pt x="7062" y="596979"/>
                  </a:cubicBezTo>
                  <a:lnTo>
                    <a:pt x="336627" y="26432"/>
                  </a:lnTo>
                  <a:cubicBezTo>
                    <a:pt x="356629" y="-8811"/>
                    <a:pt x="408064" y="-8811"/>
                    <a:pt x="428067" y="26432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0A1D89-C6B8-A47A-99D3-42E527E87D0C}"/>
                </a:ext>
              </a:extLst>
            </p:cNvPr>
            <p:cNvSpPr/>
            <p:nvPr/>
          </p:nvSpPr>
          <p:spPr>
            <a:xfrm>
              <a:off x="7039562" y="1816778"/>
              <a:ext cx="80700" cy="346709"/>
            </a:xfrm>
            <a:custGeom>
              <a:avLst/>
              <a:gdLst>
                <a:gd name="connsiteX0" fmla="*/ 43815 w 87630"/>
                <a:gd name="connsiteY0" fmla="*/ 346710 h 346709"/>
                <a:gd name="connsiteX1" fmla="*/ 12382 w 87630"/>
                <a:gd name="connsiteY1" fmla="*/ 335280 h 346709"/>
                <a:gd name="connsiteX2" fmla="*/ 0 w 87630"/>
                <a:gd name="connsiteY2" fmla="*/ 307658 h 346709"/>
                <a:gd name="connsiteX3" fmla="*/ 12382 w 87630"/>
                <a:gd name="connsiteY3" fmla="*/ 280035 h 346709"/>
                <a:gd name="connsiteX4" fmla="*/ 43815 w 87630"/>
                <a:gd name="connsiteY4" fmla="*/ 269558 h 346709"/>
                <a:gd name="connsiteX5" fmla="*/ 75248 w 87630"/>
                <a:gd name="connsiteY5" fmla="*/ 280988 h 346709"/>
                <a:gd name="connsiteX6" fmla="*/ 87630 w 87630"/>
                <a:gd name="connsiteY6" fmla="*/ 308610 h 346709"/>
                <a:gd name="connsiteX7" fmla="*/ 75248 w 87630"/>
                <a:gd name="connsiteY7" fmla="*/ 337185 h 346709"/>
                <a:gd name="connsiteX8" fmla="*/ 43815 w 87630"/>
                <a:gd name="connsiteY8" fmla="*/ 346710 h 346709"/>
                <a:gd name="connsiteX9" fmla="*/ 82868 w 87630"/>
                <a:gd name="connsiteY9" fmla="*/ 0 h 346709"/>
                <a:gd name="connsiteX10" fmla="*/ 73343 w 87630"/>
                <a:gd name="connsiteY10" fmla="*/ 235268 h 346709"/>
                <a:gd name="connsiteX11" fmla="*/ 12382 w 87630"/>
                <a:gd name="connsiteY11" fmla="*/ 235268 h 346709"/>
                <a:gd name="connsiteX12" fmla="*/ 3810 w 87630"/>
                <a:gd name="connsiteY12" fmla="*/ 0 h 346709"/>
                <a:gd name="connsiteX13" fmla="*/ 82868 w 87630"/>
                <a:gd name="connsiteY13" fmla="*/ 0 h 34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7630" h="346709">
                  <a:moveTo>
                    <a:pt x="43815" y="346710"/>
                  </a:moveTo>
                  <a:cubicBezTo>
                    <a:pt x="31432" y="346710"/>
                    <a:pt x="20955" y="342900"/>
                    <a:pt x="12382" y="335280"/>
                  </a:cubicBezTo>
                  <a:cubicBezTo>
                    <a:pt x="3810" y="327660"/>
                    <a:pt x="0" y="318135"/>
                    <a:pt x="0" y="307658"/>
                  </a:cubicBezTo>
                  <a:cubicBezTo>
                    <a:pt x="0" y="296228"/>
                    <a:pt x="3810" y="286703"/>
                    <a:pt x="12382" y="280035"/>
                  </a:cubicBezTo>
                  <a:cubicBezTo>
                    <a:pt x="20955" y="272415"/>
                    <a:pt x="31432" y="269558"/>
                    <a:pt x="43815" y="269558"/>
                  </a:cubicBezTo>
                  <a:cubicBezTo>
                    <a:pt x="56198" y="269558"/>
                    <a:pt x="66675" y="273368"/>
                    <a:pt x="75248" y="280988"/>
                  </a:cubicBezTo>
                  <a:cubicBezTo>
                    <a:pt x="82868" y="288608"/>
                    <a:pt x="87630" y="298133"/>
                    <a:pt x="87630" y="308610"/>
                  </a:cubicBezTo>
                  <a:cubicBezTo>
                    <a:pt x="87630" y="320040"/>
                    <a:pt x="83820" y="329565"/>
                    <a:pt x="75248" y="337185"/>
                  </a:cubicBezTo>
                  <a:cubicBezTo>
                    <a:pt x="67627" y="342900"/>
                    <a:pt x="57150" y="346710"/>
                    <a:pt x="43815" y="346710"/>
                  </a:cubicBezTo>
                  <a:close/>
                  <a:moveTo>
                    <a:pt x="82868" y="0"/>
                  </a:moveTo>
                  <a:lnTo>
                    <a:pt x="73343" y="235268"/>
                  </a:lnTo>
                  <a:lnTo>
                    <a:pt x="12382" y="235268"/>
                  </a:lnTo>
                  <a:lnTo>
                    <a:pt x="3810" y="0"/>
                  </a:lnTo>
                  <a:lnTo>
                    <a:pt x="82868" y="0"/>
                  </a:lnTo>
                  <a:close/>
                </a:path>
              </a:pathLst>
            </a:custGeom>
            <a:solidFill>
              <a:srgbClr val="F9634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5C7E6300-F9FB-9251-B8B1-C53C3369D16A}"/>
              </a:ext>
            </a:extLst>
          </p:cNvPr>
          <p:cNvSpPr/>
          <p:nvPr/>
        </p:nvSpPr>
        <p:spPr>
          <a:xfrm>
            <a:off x="7805393" y="542056"/>
            <a:ext cx="1348033" cy="1348033"/>
          </a:xfrm>
          <a:prstGeom prst="ellipse">
            <a:avLst/>
          </a:prstGeom>
          <a:solidFill>
            <a:srgbClr val="C2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93AF698-0E8B-A9ED-E67A-005258B16F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9090" y="877520"/>
            <a:ext cx="695325" cy="6953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01D29AE-A5C7-55D6-5337-6782D4137605}"/>
              </a:ext>
            </a:extLst>
          </p:cNvPr>
          <p:cNvSpPr txBox="1"/>
          <p:nvPr/>
        </p:nvSpPr>
        <p:spPr>
          <a:xfrm>
            <a:off x="7537949" y="2085600"/>
            <a:ext cx="1938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РЕШЕНИЕТО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10881C-58FE-F7EA-1F18-C9C19E1F62B5}"/>
              </a:ext>
            </a:extLst>
          </p:cNvPr>
          <p:cNvSpPr txBox="1"/>
          <p:nvPr/>
        </p:nvSpPr>
        <p:spPr>
          <a:xfrm>
            <a:off x="2777224" y="2085600"/>
            <a:ext cx="1917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ПРОБЛЕМЪТ</a:t>
            </a:r>
            <a:endParaRPr lang="en-US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86FBC5A-66F6-24B3-E0EC-58AA7F03C2AB}"/>
              </a:ext>
            </a:extLst>
          </p:cNvPr>
          <p:cNvSpPr txBox="1"/>
          <p:nvPr/>
        </p:nvSpPr>
        <p:spPr>
          <a:xfrm>
            <a:off x="7209682" y="2966582"/>
            <a:ext cx="304988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ru-RU" sz="17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Умна платформа за дигитален паркинг, която:</a:t>
            </a:r>
            <a:endParaRPr lang="en-US" sz="1700" b="1" i="1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0C5F61-8E92-6FD5-5395-1D6DAC463D4E}"/>
              </a:ext>
            </a:extLst>
          </p:cNvPr>
          <p:cNvSpPr txBox="1"/>
          <p:nvPr/>
        </p:nvSpPr>
        <p:spPr>
          <a:xfrm>
            <a:off x="7209682" y="3703018"/>
            <a:ext cx="304988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Wingdings" panose="05000000000000000000" pitchFamily="2" charset="2"/>
              <a:buChar char="ü"/>
            </a:pP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предоставя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информация</a:t>
            </a:r>
            <a:endParaRPr lang="bg-BG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bg-BG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     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в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реално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време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endParaRPr lang="bg-BG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US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Wingdings" panose="05000000000000000000" pitchFamily="2" charset="2"/>
              <a:buChar char="ü"/>
            </a:pP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включва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мобилен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тикетинг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endParaRPr lang="bg-BG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bg-BG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     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и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мобилно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приложение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 </a:t>
            </a:r>
            <a:endParaRPr lang="bg-BG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endParaRPr lang="en-US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Wingdings" panose="05000000000000000000" pitchFamily="2" charset="2"/>
              <a:buChar char="ü"/>
            </a:pP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базирана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потребителски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профили</a:t>
            </a:r>
            <a:endParaRPr lang="en-US" sz="17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86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F38A8D-5E44-3EEB-21A3-77867C942F14}"/>
              </a:ext>
            </a:extLst>
          </p:cNvPr>
          <p:cNvSpPr txBox="1"/>
          <p:nvPr/>
        </p:nvSpPr>
        <p:spPr>
          <a:xfrm>
            <a:off x="570345" y="367367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СИНЯ ЗОНА - ВАРНА</a:t>
            </a:r>
            <a:endParaRPr lang="en-US" sz="26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383" y="1424716"/>
            <a:ext cx="7985897" cy="488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98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EAA45C-A043-0E39-9F9F-AF3415B9CD5E}"/>
              </a:ext>
            </a:extLst>
          </p:cNvPr>
          <p:cNvSpPr/>
          <p:nvPr/>
        </p:nvSpPr>
        <p:spPr>
          <a:xfrm>
            <a:off x="0" y="1244339"/>
            <a:ext cx="12192000" cy="5613662"/>
          </a:xfrm>
          <a:prstGeom prst="rect">
            <a:avLst/>
          </a:prstGeom>
          <a:solidFill>
            <a:srgbClr val="C2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F38A8D-5E44-3EEB-21A3-77867C942F14}"/>
              </a:ext>
            </a:extLst>
          </p:cNvPr>
          <p:cNvSpPr txBox="1"/>
          <p:nvPr/>
        </p:nvSpPr>
        <p:spPr>
          <a:xfrm>
            <a:off x="570345" y="367367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ЗАЩО ИЗБРАХМЕ УСЛУГА, БАЗИРАНА НА ПОТРЕБИТЕЛСКИ ПРОФИЛИ?</a:t>
            </a:r>
            <a:endParaRPr lang="en-US" sz="2600" b="1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46E7E16-783B-25B1-E19D-D630366891BD}"/>
              </a:ext>
            </a:extLst>
          </p:cNvPr>
          <p:cNvSpPr/>
          <p:nvPr/>
        </p:nvSpPr>
        <p:spPr>
          <a:xfrm>
            <a:off x="1394689" y="2282827"/>
            <a:ext cx="1959437" cy="477437"/>
          </a:xfrm>
          <a:custGeom>
            <a:avLst/>
            <a:gdLst>
              <a:gd name="connsiteX0" fmla="*/ 1905095 w 1959437"/>
              <a:gd name="connsiteY0" fmla="*/ 477438 h 477437"/>
              <a:gd name="connsiteX1" fmla="*/ 54343 w 1959437"/>
              <a:gd name="connsiteY1" fmla="*/ 477438 h 477437"/>
              <a:gd name="connsiteX2" fmla="*/ 0 w 1959437"/>
              <a:gd name="connsiteY2" fmla="*/ 423095 h 477437"/>
              <a:gd name="connsiteX3" fmla="*/ 0 w 1959437"/>
              <a:gd name="connsiteY3" fmla="*/ 54343 h 477437"/>
              <a:gd name="connsiteX4" fmla="*/ 54343 w 1959437"/>
              <a:gd name="connsiteY4" fmla="*/ 0 h 477437"/>
              <a:gd name="connsiteX5" fmla="*/ 1905095 w 1959437"/>
              <a:gd name="connsiteY5" fmla="*/ 0 h 477437"/>
              <a:gd name="connsiteX6" fmla="*/ 1959437 w 1959437"/>
              <a:gd name="connsiteY6" fmla="*/ 54343 h 477437"/>
              <a:gd name="connsiteX7" fmla="*/ 1959437 w 1959437"/>
              <a:gd name="connsiteY7" fmla="*/ 423872 h 477437"/>
              <a:gd name="connsiteX8" fmla="*/ 1905095 w 1959437"/>
              <a:gd name="connsiteY8" fmla="*/ 477438 h 47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9437" h="477437">
                <a:moveTo>
                  <a:pt x="1905095" y="477438"/>
                </a:moveTo>
                <a:lnTo>
                  <a:pt x="54343" y="477438"/>
                </a:lnTo>
                <a:cubicBezTo>
                  <a:pt x="24842" y="477438"/>
                  <a:pt x="0" y="453372"/>
                  <a:pt x="0" y="423095"/>
                </a:cubicBezTo>
                <a:lnTo>
                  <a:pt x="0" y="54343"/>
                </a:lnTo>
                <a:cubicBezTo>
                  <a:pt x="0" y="24842"/>
                  <a:pt x="24066" y="0"/>
                  <a:pt x="54343" y="0"/>
                </a:cubicBezTo>
                <a:lnTo>
                  <a:pt x="1905095" y="0"/>
                </a:lnTo>
                <a:cubicBezTo>
                  <a:pt x="1934595" y="0"/>
                  <a:pt x="1959437" y="24066"/>
                  <a:pt x="1959437" y="54343"/>
                </a:cubicBezTo>
                <a:lnTo>
                  <a:pt x="1959437" y="423872"/>
                </a:lnTo>
                <a:cubicBezTo>
                  <a:pt x="1958661" y="453372"/>
                  <a:pt x="1934595" y="477438"/>
                  <a:pt x="1905095" y="477438"/>
                </a:cubicBezTo>
                <a:close/>
              </a:path>
            </a:pathLst>
          </a:custGeom>
          <a:solidFill>
            <a:srgbClr val="1E88E5"/>
          </a:solidFill>
          <a:ln w="77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7AD9BD0-AA8C-D5A9-7139-F80FF10DE470}"/>
              </a:ext>
            </a:extLst>
          </p:cNvPr>
          <p:cNvSpPr/>
          <p:nvPr/>
        </p:nvSpPr>
        <p:spPr>
          <a:xfrm>
            <a:off x="5001481" y="4110294"/>
            <a:ext cx="1959437" cy="478214"/>
          </a:xfrm>
          <a:custGeom>
            <a:avLst/>
            <a:gdLst>
              <a:gd name="connsiteX0" fmla="*/ 1905095 w 1959437"/>
              <a:gd name="connsiteY0" fmla="*/ 478214 h 478214"/>
              <a:gd name="connsiteX1" fmla="*/ 54343 w 1959437"/>
              <a:gd name="connsiteY1" fmla="*/ 478214 h 478214"/>
              <a:gd name="connsiteX2" fmla="*/ 0 w 1959437"/>
              <a:gd name="connsiteY2" fmla="*/ 423872 h 478214"/>
              <a:gd name="connsiteX3" fmla="*/ 0 w 1959437"/>
              <a:gd name="connsiteY3" fmla="*/ 54343 h 478214"/>
              <a:gd name="connsiteX4" fmla="*/ 54343 w 1959437"/>
              <a:gd name="connsiteY4" fmla="*/ 0 h 478214"/>
              <a:gd name="connsiteX5" fmla="*/ 1905095 w 1959437"/>
              <a:gd name="connsiteY5" fmla="*/ 0 h 478214"/>
              <a:gd name="connsiteX6" fmla="*/ 1959437 w 1959437"/>
              <a:gd name="connsiteY6" fmla="*/ 54343 h 478214"/>
              <a:gd name="connsiteX7" fmla="*/ 1959437 w 1959437"/>
              <a:gd name="connsiteY7" fmla="*/ 423872 h 478214"/>
              <a:gd name="connsiteX8" fmla="*/ 1905095 w 1959437"/>
              <a:gd name="connsiteY8" fmla="*/ 478214 h 478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9437" h="478214">
                <a:moveTo>
                  <a:pt x="1905095" y="478214"/>
                </a:moveTo>
                <a:lnTo>
                  <a:pt x="54343" y="478214"/>
                </a:lnTo>
                <a:cubicBezTo>
                  <a:pt x="24842" y="478214"/>
                  <a:pt x="0" y="454148"/>
                  <a:pt x="0" y="423872"/>
                </a:cubicBezTo>
                <a:lnTo>
                  <a:pt x="0" y="54343"/>
                </a:lnTo>
                <a:cubicBezTo>
                  <a:pt x="0" y="24842"/>
                  <a:pt x="24066" y="0"/>
                  <a:pt x="54343" y="0"/>
                </a:cubicBezTo>
                <a:lnTo>
                  <a:pt x="1905095" y="0"/>
                </a:lnTo>
                <a:cubicBezTo>
                  <a:pt x="1934595" y="0"/>
                  <a:pt x="1959437" y="24066"/>
                  <a:pt x="1959437" y="54343"/>
                </a:cubicBezTo>
                <a:lnTo>
                  <a:pt x="1959437" y="423872"/>
                </a:lnTo>
                <a:cubicBezTo>
                  <a:pt x="1959437" y="453372"/>
                  <a:pt x="1934595" y="478214"/>
                  <a:pt x="1905095" y="478214"/>
                </a:cubicBezTo>
                <a:close/>
              </a:path>
            </a:pathLst>
          </a:custGeom>
          <a:solidFill>
            <a:srgbClr val="1E88E5"/>
          </a:solidFill>
          <a:ln w="77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B2ECD3-C765-F414-FA65-E4304F2A6603}"/>
              </a:ext>
            </a:extLst>
          </p:cNvPr>
          <p:cNvSpPr/>
          <p:nvPr/>
        </p:nvSpPr>
        <p:spPr>
          <a:xfrm>
            <a:off x="8631564" y="2282827"/>
            <a:ext cx="1959436" cy="477437"/>
          </a:xfrm>
          <a:custGeom>
            <a:avLst/>
            <a:gdLst>
              <a:gd name="connsiteX0" fmla="*/ 1905094 w 1959436"/>
              <a:gd name="connsiteY0" fmla="*/ 477438 h 477437"/>
              <a:gd name="connsiteX1" fmla="*/ 54343 w 1959436"/>
              <a:gd name="connsiteY1" fmla="*/ 477438 h 477437"/>
              <a:gd name="connsiteX2" fmla="*/ 0 w 1959436"/>
              <a:gd name="connsiteY2" fmla="*/ 423095 h 477437"/>
              <a:gd name="connsiteX3" fmla="*/ 0 w 1959436"/>
              <a:gd name="connsiteY3" fmla="*/ 54343 h 477437"/>
              <a:gd name="connsiteX4" fmla="*/ 54343 w 1959436"/>
              <a:gd name="connsiteY4" fmla="*/ 0 h 477437"/>
              <a:gd name="connsiteX5" fmla="*/ 1905094 w 1959436"/>
              <a:gd name="connsiteY5" fmla="*/ 0 h 477437"/>
              <a:gd name="connsiteX6" fmla="*/ 1959437 w 1959436"/>
              <a:gd name="connsiteY6" fmla="*/ 54343 h 477437"/>
              <a:gd name="connsiteX7" fmla="*/ 1959437 w 1959436"/>
              <a:gd name="connsiteY7" fmla="*/ 423872 h 477437"/>
              <a:gd name="connsiteX8" fmla="*/ 1905094 w 1959436"/>
              <a:gd name="connsiteY8" fmla="*/ 477438 h 47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59436" h="477437">
                <a:moveTo>
                  <a:pt x="1905094" y="477438"/>
                </a:moveTo>
                <a:lnTo>
                  <a:pt x="54343" y="477438"/>
                </a:lnTo>
                <a:cubicBezTo>
                  <a:pt x="24842" y="477438"/>
                  <a:pt x="0" y="453372"/>
                  <a:pt x="0" y="423095"/>
                </a:cubicBezTo>
                <a:lnTo>
                  <a:pt x="0" y="54343"/>
                </a:lnTo>
                <a:cubicBezTo>
                  <a:pt x="0" y="24842"/>
                  <a:pt x="24066" y="0"/>
                  <a:pt x="54343" y="0"/>
                </a:cubicBezTo>
                <a:lnTo>
                  <a:pt x="1905094" y="0"/>
                </a:lnTo>
                <a:cubicBezTo>
                  <a:pt x="1934595" y="0"/>
                  <a:pt x="1959437" y="24066"/>
                  <a:pt x="1959437" y="54343"/>
                </a:cubicBezTo>
                <a:lnTo>
                  <a:pt x="1959437" y="423872"/>
                </a:lnTo>
                <a:cubicBezTo>
                  <a:pt x="1959437" y="453372"/>
                  <a:pt x="1934595" y="477438"/>
                  <a:pt x="1905094" y="477438"/>
                </a:cubicBezTo>
                <a:close/>
              </a:path>
            </a:pathLst>
          </a:custGeom>
          <a:solidFill>
            <a:srgbClr val="1E88E5"/>
          </a:solidFill>
          <a:ln w="77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3" name="Graphic 6">
            <a:extLst>
              <a:ext uri="{FF2B5EF4-FFF2-40B4-BE49-F238E27FC236}">
                <a16:creationId xmlns:a16="http://schemas.microsoft.com/office/drawing/2014/main" id="{515D59B9-B533-2575-B4C3-ECE0A7AAAA1D}"/>
              </a:ext>
            </a:extLst>
          </p:cNvPr>
          <p:cNvGrpSpPr/>
          <p:nvPr/>
        </p:nvGrpSpPr>
        <p:grpSpPr>
          <a:xfrm>
            <a:off x="2374407" y="1918732"/>
            <a:ext cx="7236875" cy="316739"/>
            <a:chOff x="2374407" y="1918732"/>
            <a:chExt cx="7236875" cy="316739"/>
          </a:xfrm>
          <a:noFill/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0E5E44D-B5FE-D810-1936-F99668B9E3C0}"/>
                </a:ext>
              </a:extLst>
            </p:cNvPr>
            <p:cNvSpPr/>
            <p:nvPr/>
          </p:nvSpPr>
          <p:spPr>
            <a:xfrm>
              <a:off x="2374407" y="1918732"/>
              <a:ext cx="3122368" cy="316739"/>
            </a:xfrm>
            <a:custGeom>
              <a:avLst/>
              <a:gdLst>
                <a:gd name="connsiteX0" fmla="*/ 3122368 w 3122368"/>
                <a:gd name="connsiteY0" fmla="*/ 316739 h 316739"/>
                <a:gd name="connsiteX1" fmla="*/ 2711694 w 3122368"/>
                <a:gd name="connsiteY1" fmla="*/ 0 h 316739"/>
                <a:gd name="connsiteX2" fmla="*/ 0 w 3122368"/>
                <a:gd name="connsiteY2" fmla="*/ 0 h 316739"/>
                <a:gd name="connsiteX3" fmla="*/ 0 w 3122368"/>
                <a:gd name="connsiteY3" fmla="*/ 285686 h 3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2368" h="316739">
                  <a:moveTo>
                    <a:pt x="3122368" y="316739"/>
                  </a:moveTo>
                  <a:lnTo>
                    <a:pt x="2711694" y="0"/>
                  </a:lnTo>
                  <a:lnTo>
                    <a:pt x="0" y="0"/>
                  </a:lnTo>
                  <a:lnTo>
                    <a:pt x="0" y="285686"/>
                  </a:lnTo>
                </a:path>
              </a:pathLst>
            </a:custGeom>
            <a:noFill/>
            <a:ln w="1551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DFFD14C-C141-3B80-577E-9300F862E39E}"/>
                </a:ext>
              </a:extLst>
            </p:cNvPr>
            <p:cNvSpPr/>
            <p:nvPr/>
          </p:nvSpPr>
          <p:spPr>
            <a:xfrm>
              <a:off x="6488915" y="1918732"/>
              <a:ext cx="3122367" cy="316739"/>
            </a:xfrm>
            <a:custGeom>
              <a:avLst/>
              <a:gdLst>
                <a:gd name="connsiteX0" fmla="*/ 0 w 3122367"/>
                <a:gd name="connsiteY0" fmla="*/ 316739 h 316739"/>
                <a:gd name="connsiteX1" fmla="*/ 410674 w 3122367"/>
                <a:gd name="connsiteY1" fmla="*/ 0 h 316739"/>
                <a:gd name="connsiteX2" fmla="*/ 3122368 w 3122367"/>
                <a:gd name="connsiteY2" fmla="*/ 0 h 316739"/>
                <a:gd name="connsiteX3" fmla="*/ 3122368 w 3122367"/>
                <a:gd name="connsiteY3" fmla="*/ 316739 h 31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2367" h="316739">
                  <a:moveTo>
                    <a:pt x="0" y="316739"/>
                  </a:moveTo>
                  <a:lnTo>
                    <a:pt x="410674" y="0"/>
                  </a:lnTo>
                  <a:lnTo>
                    <a:pt x="3122368" y="0"/>
                  </a:lnTo>
                  <a:lnTo>
                    <a:pt x="3122368" y="316739"/>
                  </a:lnTo>
                </a:path>
              </a:pathLst>
            </a:custGeom>
            <a:noFill/>
            <a:ln w="15513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200949F-D7CC-E2FF-8919-969B84FDF0A5}"/>
              </a:ext>
            </a:extLst>
          </p:cNvPr>
          <p:cNvSpPr/>
          <p:nvPr/>
        </p:nvSpPr>
        <p:spPr>
          <a:xfrm>
            <a:off x="5992845" y="3484573"/>
            <a:ext cx="103155" cy="571373"/>
          </a:xfrm>
          <a:custGeom>
            <a:avLst/>
            <a:gdLst>
              <a:gd name="connsiteX0" fmla="*/ 0 w 7763"/>
              <a:gd name="connsiteY0" fmla="*/ 0 h 336923"/>
              <a:gd name="connsiteX1" fmla="*/ 0 w 7763"/>
              <a:gd name="connsiteY1" fmla="*/ 336924 h 336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763" h="336923">
                <a:moveTo>
                  <a:pt x="0" y="0"/>
                </a:moveTo>
                <a:lnTo>
                  <a:pt x="0" y="336924"/>
                </a:lnTo>
              </a:path>
            </a:pathLst>
          </a:custGeom>
          <a:ln w="15513" cap="flat">
            <a:solidFill>
              <a:srgbClr val="FFFFFF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F50AAE-815D-EA2E-3986-A9F4AC7F9AF3}"/>
              </a:ext>
            </a:extLst>
          </p:cNvPr>
          <p:cNvSpPr txBox="1"/>
          <p:nvPr/>
        </p:nvSpPr>
        <p:spPr>
          <a:xfrm>
            <a:off x="1381497" y="2339767"/>
            <a:ext cx="198581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7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По-добра услуга</a:t>
            </a:r>
            <a:endParaRPr lang="en-US" sz="1700" b="1" i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261D69-E935-9A82-92CF-362A8F004F26}"/>
              </a:ext>
            </a:extLst>
          </p:cNvPr>
          <p:cNvSpPr txBox="1"/>
          <p:nvPr/>
        </p:nvSpPr>
        <p:spPr>
          <a:xfrm>
            <a:off x="4988289" y="4173318"/>
            <a:ext cx="198581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7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По-добро бъдеще</a:t>
            </a:r>
            <a:endParaRPr lang="en-US" sz="1700" b="1" i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58A968-5875-E2F6-DBE3-D33EE640A0B5}"/>
              </a:ext>
            </a:extLst>
          </p:cNvPr>
          <p:cNvSpPr txBox="1"/>
          <p:nvPr/>
        </p:nvSpPr>
        <p:spPr>
          <a:xfrm>
            <a:off x="8622328" y="2348906"/>
            <a:ext cx="198581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7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По-добри данни</a:t>
            </a:r>
            <a:endParaRPr lang="en-US" sz="1700" b="1" i="1" dirty="0">
              <a:solidFill>
                <a:schemeClr val="bg1"/>
              </a:solidFill>
            </a:endParaRP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B0BC37D4-748A-D0A2-0C83-2A88E4B9E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17527" y="1953017"/>
            <a:ext cx="1550636" cy="17138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71C6FD-D2B3-031B-FCCE-70ABA87AFD63}"/>
              </a:ext>
            </a:extLst>
          </p:cNvPr>
          <p:cNvSpPr txBox="1"/>
          <p:nvPr/>
        </p:nvSpPr>
        <p:spPr>
          <a:xfrm>
            <a:off x="712417" y="3012960"/>
            <a:ext cx="347287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>
                <a:solidFill>
                  <a:srgbClr val="000000"/>
                </a:solidFill>
                <a:effectLst/>
              </a:rPr>
              <a:t>История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потребителя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- “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Къде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е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автомобилът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ми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?”, “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Паркинг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история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” </a:t>
            </a:r>
          </a:p>
          <a:p>
            <a:pPr algn="l" rtl="0" fontAlgn="base"/>
            <a:endParaRPr lang="en-US" sz="1300" b="0" dirty="0">
              <a:solidFill>
                <a:srgbClr val="000000"/>
              </a:solidFill>
              <a:effectLst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</a:rPr>
              <a:t>Възможност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създаване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тарифи</a:t>
            </a:r>
            <a:endParaRPr lang="en-US" sz="1300" dirty="0">
              <a:solidFill>
                <a:srgbClr val="000000"/>
              </a:solidFill>
            </a:endParaRPr>
          </a:p>
          <a:p>
            <a:pPr algn="l" rtl="0" fontAlgn="base"/>
            <a:endParaRPr lang="en-US" sz="1300" b="0" dirty="0">
              <a:solidFill>
                <a:srgbClr val="000000"/>
              </a:solidFill>
              <a:effectLst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</a:rPr>
              <a:t>Градът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може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да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има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връзка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с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шофьора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всяка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кола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чрез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SMS и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мобилни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известия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вдигната</a:t>
            </a:r>
            <a:r>
              <a:rPr lang="en-US" sz="1300" b="0" dirty="0">
                <a:solidFill>
                  <a:srgbClr val="000000"/>
                </a:solidFill>
                <a:effectLst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</a:rPr>
              <a:t>кола</a:t>
            </a:r>
            <a:endParaRPr lang="en-US" sz="1300" b="0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508B9-6953-98F4-44CE-E6A895AB32C6}"/>
              </a:ext>
            </a:extLst>
          </p:cNvPr>
          <p:cNvSpPr txBox="1"/>
          <p:nvPr/>
        </p:nvSpPr>
        <p:spPr>
          <a:xfrm>
            <a:off x="4074464" y="4949498"/>
            <a:ext cx="381597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Съдействие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други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нужди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града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свързани</a:t>
            </a:r>
            <a:r>
              <a:rPr lang="en-US" sz="13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мобилност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транспорт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споделени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велосипеди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електрически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коли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/>
            <a:endParaRPr lang="en-US" sz="13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Съдействие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други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нужди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града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свързани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с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плащания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туристически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забележителности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градкси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услуги</a:t>
            </a:r>
            <a:endParaRPr lang="en-US" sz="13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FF4A9E-9D00-1087-E3EE-FB4157FA786D}"/>
              </a:ext>
            </a:extLst>
          </p:cNvPr>
          <p:cNvSpPr txBox="1"/>
          <p:nvPr/>
        </p:nvSpPr>
        <p:spPr>
          <a:xfrm>
            <a:off x="8060234" y="3029401"/>
            <a:ext cx="347287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Неперсонализирани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данни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потребителското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поведение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съдействат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по-добро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планиране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/>
            <a:endParaRPr lang="en-US" sz="13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Индивидуални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предложения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паркиране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съдействат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организирането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потоците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трафик</a:t>
            </a:r>
            <a:r>
              <a:rPr lang="en-US" sz="1300" b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в </a:t>
            </a:r>
            <a:r>
              <a:rPr lang="en-US" sz="1300" b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града</a:t>
            </a:r>
            <a:endParaRPr lang="en-US" sz="13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04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9DECF1A-CD53-B321-97B4-20D1E3177351}"/>
              </a:ext>
            </a:extLst>
          </p:cNvPr>
          <p:cNvSpPr/>
          <p:nvPr/>
        </p:nvSpPr>
        <p:spPr>
          <a:xfrm>
            <a:off x="0" y="1244339"/>
            <a:ext cx="12192000" cy="5613662"/>
          </a:xfrm>
          <a:prstGeom prst="rect">
            <a:avLst/>
          </a:prstGeom>
          <a:solidFill>
            <a:srgbClr val="C2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9C315B-FC11-5770-7D3E-2DAEEA2D0365}"/>
              </a:ext>
            </a:extLst>
          </p:cNvPr>
          <p:cNvSpPr txBox="1"/>
          <p:nvPr/>
        </p:nvSpPr>
        <p:spPr>
          <a:xfrm>
            <a:off x="570345" y="367367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ПОЛЗИ ОТ ОБЛАЧНАТА ТЕХНОЛОГИЯ И SaaS /СОФТУЕР КАТО УСЛУГА/</a:t>
            </a:r>
            <a:r>
              <a:rPr lang="ru-RU" sz="2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sz="2600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8B312B5-7497-57D1-D516-941AFE3125A3}"/>
              </a:ext>
            </a:extLst>
          </p:cNvPr>
          <p:cNvSpPr/>
          <p:nvPr/>
        </p:nvSpPr>
        <p:spPr>
          <a:xfrm>
            <a:off x="971986" y="2500531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193FB5-0E66-8F0F-721D-FDC070665F45}"/>
              </a:ext>
            </a:extLst>
          </p:cNvPr>
          <p:cNvSpPr/>
          <p:nvPr/>
        </p:nvSpPr>
        <p:spPr>
          <a:xfrm>
            <a:off x="971986" y="3046123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41A500B-0864-82D8-7F7A-99E9FE8DBC88}"/>
              </a:ext>
            </a:extLst>
          </p:cNvPr>
          <p:cNvSpPr/>
          <p:nvPr/>
        </p:nvSpPr>
        <p:spPr>
          <a:xfrm>
            <a:off x="971986" y="3591715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997C500-D969-811D-7DEC-95C36EA99C4C}"/>
              </a:ext>
            </a:extLst>
          </p:cNvPr>
          <p:cNvSpPr/>
          <p:nvPr/>
        </p:nvSpPr>
        <p:spPr>
          <a:xfrm>
            <a:off x="971986" y="4137307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F13FF1C-B3D7-C92C-41F2-75D40FA8F636}"/>
              </a:ext>
            </a:extLst>
          </p:cNvPr>
          <p:cNvSpPr/>
          <p:nvPr/>
        </p:nvSpPr>
        <p:spPr>
          <a:xfrm>
            <a:off x="971986" y="4682899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3FFD5D-B8B7-CE98-27A9-D27DEE001A5E}"/>
              </a:ext>
            </a:extLst>
          </p:cNvPr>
          <p:cNvSpPr/>
          <p:nvPr/>
        </p:nvSpPr>
        <p:spPr>
          <a:xfrm>
            <a:off x="971986" y="5228491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663A9D-C7D4-CEE0-9E9B-C98F5EECF3DE}"/>
              </a:ext>
            </a:extLst>
          </p:cNvPr>
          <p:cNvSpPr/>
          <p:nvPr/>
        </p:nvSpPr>
        <p:spPr>
          <a:xfrm>
            <a:off x="971986" y="5774083"/>
            <a:ext cx="2610384" cy="477437"/>
          </a:xfrm>
          <a:prstGeom prst="roundRect">
            <a:avLst>
              <a:gd name="adj" fmla="val 9006"/>
            </a:avLst>
          </a:prstGeom>
          <a:solidFill>
            <a:srgbClr val="F963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14377C-1409-24F4-25A4-38E35793C8F9}"/>
              </a:ext>
            </a:extLst>
          </p:cNvPr>
          <p:cNvSpPr txBox="1"/>
          <p:nvPr/>
        </p:nvSpPr>
        <p:spPr>
          <a:xfrm>
            <a:off x="898834" y="4764976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Възстановяване при повреда 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70E7C1-3A86-5627-5C5C-CE34C37B39D1}"/>
              </a:ext>
            </a:extLst>
          </p:cNvPr>
          <p:cNvSpPr txBox="1"/>
          <p:nvPr/>
        </p:nvSpPr>
        <p:spPr>
          <a:xfrm>
            <a:off x="907978" y="2585928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Системен администратор 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9D0D3B-46C6-1B2C-C698-91B337E395DA}"/>
              </a:ext>
            </a:extLst>
          </p:cNvPr>
          <p:cNvSpPr txBox="1"/>
          <p:nvPr/>
        </p:nvSpPr>
        <p:spPr>
          <a:xfrm>
            <a:off x="907978" y="3123974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Център за данни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C2B03-4C9D-216F-B11B-541AE4DF40C2}"/>
              </a:ext>
            </a:extLst>
          </p:cNvPr>
          <p:cNvSpPr txBox="1"/>
          <p:nvPr/>
        </p:nvSpPr>
        <p:spPr>
          <a:xfrm>
            <a:off x="887290" y="3669566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 err="1">
                <a:solidFill>
                  <a:schemeClr val="bg1"/>
                </a:solidFill>
                <a:effectLst/>
              </a:rPr>
              <a:t>Сигурност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4C2D64-C2C8-F13C-B706-48A33056873F}"/>
              </a:ext>
            </a:extLst>
          </p:cNvPr>
          <p:cNvSpPr txBox="1"/>
          <p:nvPr/>
        </p:nvSpPr>
        <p:spPr>
          <a:xfrm>
            <a:off x="887290" y="4207612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Резервна система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3D14893-EB1B-6BDF-0F28-0FF44D21AA66}"/>
              </a:ext>
            </a:extLst>
          </p:cNvPr>
          <p:cNvSpPr txBox="1"/>
          <p:nvPr/>
        </p:nvSpPr>
        <p:spPr>
          <a:xfrm>
            <a:off x="907978" y="5301403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Хардуер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9C5CEA-671E-7827-D34B-4C1781B0FDA5}"/>
              </a:ext>
            </a:extLst>
          </p:cNvPr>
          <p:cNvSpPr txBox="1"/>
          <p:nvPr/>
        </p:nvSpPr>
        <p:spPr>
          <a:xfrm>
            <a:off x="887290" y="5858767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Изразходен капитал</a:t>
            </a:r>
            <a:endParaRPr lang="en-US" sz="1400" b="1" dirty="0">
              <a:solidFill>
                <a:schemeClr val="bg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F353AE-95A9-B6B5-C66E-3D19DD01E5D1}"/>
              </a:ext>
            </a:extLst>
          </p:cNvPr>
          <p:cNvGrpSpPr/>
          <p:nvPr/>
        </p:nvGrpSpPr>
        <p:grpSpPr>
          <a:xfrm>
            <a:off x="2064466" y="1809932"/>
            <a:ext cx="466800" cy="466800"/>
            <a:chOff x="5140097" y="2342232"/>
            <a:chExt cx="466800" cy="4668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E183D5A-2119-0702-4BDF-834C2D2969CD}"/>
                </a:ext>
              </a:extLst>
            </p:cNvPr>
            <p:cNvSpPr/>
            <p:nvPr/>
          </p:nvSpPr>
          <p:spPr>
            <a:xfrm>
              <a:off x="5140097" y="2342232"/>
              <a:ext cx="466800" cy="466800"/>
            </a:xfrm>
            <a:prstGeom prst="ellipse">
              <a:avLst/>
            </a:prstGeom>
            <a:solidFill>
              <a:srgbClr val="F963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Close">
              <a:extLst>
                <a:ext uri="{FF2B5EF4-FFF2-40B4-BE49-F238E27FC236}">
                  <a16:creationId xmlns:a16="http://schemas.microsoft.com/office/drawing/2014/main" id="{19B82DA0-8117-FF0A-7CAB-62EB84823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32122" y="2434257"/>
              <a:ext cx="282751" cy="282751"/>
            </a:xfrm>
            <a:prstGeom prst="rect">
              <a:avLst/>
            </a:prstGeom>
          </p:spPr>
        </p:pic>
      </p:grpSp>
      <p:sp>
        <p:nvSpPr>
          <p:cNvPr id="31" name="Right Brace 30">
            <a:extLst>
              <a:ext uri="{FF2B5EF4-FFF2-40B4-BE49-F238E27FC236}">
                <a16:creationId xmlns:a16="http://schemas.microsoft.com/office/drawing/2014/main" id="{561DBC0A-5C46-E08A-B65D-98D71AE4F205}"/>
              </a:ext>
            </a:extLst>
          </p:cNvPr>
          <p:cNvSpPr/>
          <p:nvPr/>
        </p:nvSpPr>
        <p:spPr>
          <a:xfrm>
            <a:off x="4263826" y="2208537"/>
            <a:ext cx="256032" cy="4305925"/>
          </a:xfrm>
          <a:prstGeom prst="rightBrac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EBE7FE2E-BE4B-9374-EBF6-732147170D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58077" y="3223547"/>
            <a:ext cx="2743200" cy="18383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866CD6F6-42FA-304E-6E17-CCD1F9076090}"/>
              </a:ext>
            </a:extLst>
          </p:cNvPr>
          <p:cNvSpPr txBox="1"/>
          <p:nvPr/>
        </p:nvSpPr>
        <p:spPr>
          <a:xfrm>
            <a:off x="5312421" y="4007360"/>
            <a:ext cx="131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SaaS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AB748E-AD4C-8E50-C174-FD2D4B443311}"/>
              </a:ext>
            </a:extLst>
          </p:cNvPr>
          <p:cNvSpPr txBox="1"/>
          <p:nvPr/>
        </p:nvSpPr>
        <p:spPr>
          <a:xfrm>
            <a:off x="8177869" y="3010727"/>
            <a:ext cx="36773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Няма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нужда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от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IT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специалисти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 </a:t>
            </a:r>
            <a:endParaRPr lang="bg-BG" sz="1400" b="0" i="0" dirty="0"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Без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капитал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за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IT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оборудване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 </a:t>
            </a:r>
            <a:endParaRPr lang="bg-BG" sz="1400" b="0" i="0" dirty="0"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Без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риск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от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остаряващо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оборудване</a:t>
            </a:r>
            <a:endParaRPr lang="bg-BG" sz="1400" b="0" i="0" dirty="0"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en-US" sz="1400" b="0" i="0" dirty="0">
                <a:effectLst/>
                <a:latin typeface="Calibri" panose="020F0502020204030204" pitchFamily="34" charset="0"/>
              </a:rPr>
              <a:t>  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Гъвкавост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и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отговаряне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на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нуждите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 </a:t>
            </a:r>
            <a:endParaRPr lang="bg-BG" sz="1400" b="0" i="0" dirty="0"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Сигурност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с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най-високо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качество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 </a:t>
            </a:r>
            <a:endParaRPr lang="bg-BG" sz="1400" dirty="0">
              <a:latin typeface="Calibri" panose="020F0502020204030204" pitchFamily="34" charset="0"/>
            </a:endParaRPr>
          </a:p>
          <a:p>
            <a:pPr algn="l" rtl="0" fontAlgn="base"/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dirty="0" err="1">
                <a:effectLst/>
                <a:latin typeface="Calibri" panose="020F0502020204030204" pitchFamily="34" charset="0"/>
              </a:rPr>
              <a:t>Сигурна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административна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система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и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система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за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пътувания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при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 </a:t>
            </a:r>
            <a:r>
              <a:rPr lang="en-US" sz="1400" b="0" i="0" dirty="0" err="1">
                <a:effectLst/>
                <a:latin typeface="Calibri" panose="020F0502020204030204" pitchFamily="34" charset="0"/>
              </a:rPr>
              <a:t>поискване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 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2DE006E-C0B1-14C9-C264-7C24357240E0}"/>
              </a:ext>
            </a:extLst>
          </p:cNvPr>
          <p:cNvGrpSpPr/>
          <p:nvPr/>
        </p:nvGrpSpPr>
        <p:grpSpPr>
          <a:xfrm>
            <a:off x="5730581" y="1809932"/>
            <a:ext cx="466800" cy="466800"/>
            <a:chOff x="5651220" y="1975137"/>
            <a:chExt cx="466800" cy="46680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E9D9818-0A63-EB42-9DD8-C28E7DC92281}"/>
                </a:ext>
              </a:extLst>
            </p:cNvPr>
            <p:cNvSpPr/>
            <p:nvPr/>
          </p:nvSpPr>
          <p:spPr>
            <a:xfrm>
              <a:off x="5651220" y="1975137"/>
              <a:ext cx="466800" cy="466800"/>
            </a:xfrm>
            <a:prstGeom prst="ellipse">
              <a:avLst/>
            </a:prstGeom>
            <a:solidFill>
              <a:srgbClr val="1E8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Graphic 35" descr="Checkmark">
              <a:extLst>
                <a:ext uri="{FF2B5EF4-FFF2-40B4-BE49-F238E27FC236}">
                  <a16:creationId xmlns:a16="http://schemas.microsoft.com/office/drawing/2014/main" id="{CEB77B1C-CA14-4FBF-5292-60EBEBB53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33234" y="2066359"/>
              <a:ext cx="303405" cy="303405"/>
            </a:xfrm>
            <a:prstGeom prst="rect">
              <a:avLst/>
            </a:prstGeom>
          </p:spPr>
        </p:pic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392BE84-4FB3-83E3-3A11-3E7FD5434852}"/>
              </a:ext>
            </a:extLst>
          </p:cNvPr>
          <p:cNvCxnSpPr>
            <a:cxnSpLocks/>
          </p:cNvCxnSpPr>
          <p:nvPr/>
        </p:nvCxnSpPr>
        <p:spPr>
          <a:xfrm>
            <a:off x="7401277" y="4374573"/>
            <a:ext cx="610114" cy="1452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276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6D77A5-13C6-5A10-50EF-99D0FC5DA19E}"/>
              </a:ext>
            </a:extLst>
          </p:cNvPr>
          <p:cNvSpPr/>
          <p:nvPr/>
        </p:nvSpPr>
        <p:spPr>
          <a:xfrm>
            <a:off x="0" y="1244339"/>
            <a:ext cx="12192000" cy="5613662"/>
          </a:xfrm>
          <a:prstGeom prst="rect">
            <a:avLst/>
          </a:prstGeom>
          <a:solidFill>
            <a:srgbClr val="C2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BAC133-ACF2-77D4-E4FB-987D2940BCC0}"/>
              </a:ext>
            </a:extLst>
          </p:cNvPr>
          <p:cNvSpPr txBox="1"/>
          <p:nvPr/>
        </p:nvSpPr>
        <p:spPr>
          <a:xfrm>
            <a:off x="570345" y="367367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6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АРХИТЕКТУРА НА СИСТЕМАТА</a:t>
            </a:r>
            <a:endParaRPr lang="en-US" sz="26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D33C96E-FE98-5B45-D6FC-3FF35145FF5E}"/>
              </a:ext>
            </a:extLst>
          </p:cNvPr>
          <p:cNvSpPr/>
          <p:nvPr/>
        </p:nvSpPr>
        <p:spPr>
          <a:xfrm>
            <a:off x="471545" y="2074504"/>
            <a:ext cx="320276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2A6BA2-63AA-DB79-D580-A42337950F56}"/>
              </a:ext>
            </a:extLst>
          </p:cNvPr>
          <p:cNvSpPr/>
          <p:nvPr/>
        </p:nvSpPr>
        <p:spPr>
          <a:xfrm>
            <a:off x="471545" y="2620096"/>
            <a:ext cx="320276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6C4C02-2D99-9DCC-7FBC-9FDC738CB7ED}"/>
              </a:ext>
            </a:extLst>
          </p:cNvPr>
          <p:cNvSpPr/>
          <p:nvPr/>
        </p:nvSpPr>
        <p:spPr>
          <a:xfrm>
            <a:off x="471544" y="3165688"/>
            <a:ext cx="3202765" cy="717259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803F47-7160-92EF-20DA-FD13C8D6008B}"/>
              </a:ext>
            </a:extLst>
          </p:cNvPr>
          <p:cNvSpPr/>
          <p:nvPr/>
        </p:nvSpPr>
        <p:spPr>
          <a:xfrm>
            <a:off x="471544" y="3969039"/>
            <a:ext cx="3202765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9DB1012-CD64-D851-C4F5-3AF361931F7F}"/>
              </a:ext>
            </a:extLst>
          </p:cNvPr>
          <p:cNvSpPr/>
          <p:nvPr/>
        </p:nvSpPr>
        <p:spPr>
          <a:xfrm>
            <a:off x="471544" y="4514631"/>
            <a:ext cx="3202765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60EDAA-9BB6-9A12-6699-0EA053306B8D}"/>
              </a:ext>
            </a:extLst>
          </p:cNvPr>
          <p:cNvSpPr/>
          <p:nvPr/>
        </p:nvSpPr>
        <p:spPr>
          <a:xfrm>
            <a:off x="471544" y="5060223"/>
            <a:ext cx="3202765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3E5B347-DD9D-1EDD-14E9-0B1A90D8542F}"/>
              </a:ext>
            </a:extLst>
          </p:cNvPr>
          <p:cNvSpPr/>
          <p:nvPr/>
        </p:nvSpPr>
        <p:spPr>
          <a:xfrm>
            <a:off x="471544" y="5605815"/>
            <a:ext cx="3202765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CC5AF8-7925-CED3-7639-53D8C1815086}"/>
              </a:ext>
            </a:extLst>
          </p:cNvPr>
          <p:cNvSpPr txBox="1"/>
          <p:nvPr/>
        </p:nvSpPr>
        <p:spPr>
          <a:xfrm>
            <a:off x="683038" y="4596708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Плащане на паркинг с SMS</a:t>
            </a:r>
            <a:endParaRPr lang="en-US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4AFDC-D069-FA1B-A74C-287D36CA8633}"/>
              </a:ext>
            </a:extLst>
          </p:cNvPr>
          <p:cNvSpPr txBox="1"/>
          <p:nvPr/>
        </p:nvSpPr>
        <p:spPr>
          <a:xfrm>
            <a:off x="407537" y="2159901"/>
            <a:ext cx="3339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Регистрационен номер на автомобила</a:t>
            </a:r>
            <a:endParaRPr lang="en-US" sz="1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A839DA-5D19-DB48-1C33-FB445608D4F0}"/>
              </a:ext>
            </a:extLst>
          </p:cNvPr>
          <p:cNvSpPr txBox="1"/>
          <p:nvPr/>
        </p:nvSpPr>
        <p:spPr>
          <a:xfrm>
            <a:off x="512277" y="2697947"/>
            <a:ext cx="3121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Телефонен номер на потребителя</a:t>
            </a:r>
            <a:endParaRPr lang="en-US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FD966F-2D59-62D5-0990-56DA98D8D23B}"/>
              </a:ext>
            </a:extLst>
          </p:cNvPr>
          <p:cNvSpPr txBox="1"/>
          <p:nvPr/>
        </p:nvSpPr>
        <p:spPr>
          <a:xfrm>
            <a:off x="346324" y="3253930"/>
            <a:ext cx="3453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Регистриран потребител (на мобилно приложение / електронен портфейл)</a:t>
            </a:r>
            <a:endParaRPr lang="en-US" sz="14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EE1DB2-41AD-EF1E-C34F-5D9694C0738F}"/>
              </a:ext>
            </a:extLst>
          </p:cNvPr>
          <p:cNvSpPr txBox="1"/>
          <p:nvPr/>
        </p:nvSpPr>
        <p:spPr>
          <a:xfrm>
            <a:off x="683038" y="4039344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Профил на потребителя</a:t>
            </a:r>
            <a:endParaRPr lang="en-US" sz="1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34F68B-72CA-20CD-B441-25A2033CAA41}"/>
              </a:ext>
            </a:extLst>
          </p:cNvPr>
          <p:cNvSpPr txBox="1"/>
          <p:nvPr/>
        </p:nvSpPr>
        <p:spPr>
          <a:xfrm>
            <a:off x="683038" y="5133135"/>
            <a:ext cx="2779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Виртуален паркинг автомат</a:t>
            </a:r>
            <a:endParaRPr lang="en-US" sz="14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755797-D7C3-3CEC-6758-F444560BE31E}"/>
              </a:ext>
            </a:extLst>
          </p:cNvPr>
          <p:cNvSpPr txBox="1"/>
          <p:nvPr/>
        </p:nvSpPr>
        <p:spPr>
          <a:xfrm>
            <a:off x="345191" y="5690499"/>
            <a:ext cx="3453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Обществен виртуален паркинг автомат</a:t>
            </a:r>
            <a:endParaRPr lang="en-US" sz="1400" b="1" dirty="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D80D0A1-C34B-989B-F7FD-5582C397F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0058" y="2987223"/>
            <a:ext cx="2850425" cy="191018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6A0D068-FACC-13EE-9CDA-89C761B6E1BD}"/>
              </a:ext>
            </a:extLst>
          </p:cNvPr>
          <p:cNvSpPr txBox="1"/>
          <p:nvPr/>
        </p:nvSpPr>
        <p:spPr>
          <a:xfrm>
            <a:off x="4414255" y="3915369"/>
            <a:ext cx="2103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Система, базирана на Облачна технология</a:t>
            </a:r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FF66D63-5853-2271-47D0-5E5131893349}"/>
              </a:ext>
            </a:extLst>
          </p:cNvPr>
          <p:cNvCxnSpPr>
            <a:cxnSpLocks/>
          </p:cNvCxnSpPr>
          <p:nvPr/>
        </p:nvCxnSpPr>
        <p:spPr>
          <a:xfrm>
            <a:off x="6713892" y="4212173"/>
            <a:ext cx="38257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6AA18B0B-5D6E-59F6-8E0A-F756C18975FB}"/>
              </a:ext>
            </a:extLst>
          </p:cNvPr>
          <p:cNvSpPr/>
          <p:nvPr/>
        </p:nvSpPr>
        <p:spPr>
          <a:xfrm>
            <a:off x="7240603" y="2590633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4E6AD12-E77E-13A6-2834-4995A895F57B}"/>
              </a:ext>
            </a:extLst>
          </p:cNvPr>
          <p:cNvSpPr txBox="1"/>
          <p:nvPr/>
        </p:nvSpPr>
        <p:spPr>
          <a:xfrm>
            <a:off x="7249320" y="2676030"/>
            <a:ext cx="1586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Помощ</a:t>
            </a:r>
            <a:endParaRPr lang="en-US" sz="1400" b="1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5866B77-6D1D-C041-7EC0-79846EFACAFF}"/>
              </a:ext>
            </a:extLst>
          </p:cNvPr>
          <p:cNvSpPr/>
          <p:nvPr/>
        </p:nvSpPr>
        <p:spPr>
          <a:xfrm>
            <a:off x="7247980" y="3145115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AA6378-6654-6121-9A90-0DEFFBE04718}"/>
              </a:ext>
            </a:extLst>
          </p:cNvPr>
          <p:cNvSpPr txBox="1"/>
          <p:nvPr/>
        </p:nvSpPr>
        <p:spPr>
          <a:xfrm>
            <a:off x="7256697" y="3230512"/>
            <a:ext cx="1586638" cy="31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 err="1">
                <a:solidFill>
                  <a:srgbClr val="000000"/>
                </a:solidFill>
                <a:effectLst/>
                <a:latin typeface="WordVisi_MSFontService"/>
              </a:rPr>
              <a:t>Абонаменти</a:t>
            </a:r>
            <a:endParaRPr lang="en-US" sz="1400" b="1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C8AF332-E5EB-A726-EA47-9856FBC3A1D8}"/>
              </a:ext>
            </a:extLst>
          </p:cNvPr>
          <p:cNvSpPr/>
          <p:nvPr/>
        </p:nvSpPr>
        <p:spPr>
          <a:xfrm>
            <a:off x="7258371" y="3705400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60CABD4-EB1C-5CB8-D8E2-CA1C10BE080B}"/>
              </a:ext>
            </a:extLst>
          </p:cNvPr>
          <p:cNvSpPr txBox="1"/>
          <p:nvPr/>
        </p:nvSpPr>
        <p:spPr>
          <a:xfrm>
            <a:off x="7267088" y="3790797"/>
            <a:ext cx="1586638" cy="31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Финансов анализ</a:t>
            </a:r>
            <a:endParaRPr lang="en-US" sz="1400" b="1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56E73B4C-8F4F-41F5-E1C8-567546BAC405}"/>
              </a:ext>
            </a:extLst>
          </p:cNvPr>
          <p:cNvSpPr/>
          <p:nvPr/>
        </p:nvSpPr>
        <p:spPr>
          <a:xfrm>
            <a:off x="7258371" y="4247023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734DB1D-4A76-0B10-9B03-F45A6E92AB90}"/>
              </a:ext>
            </a:extLst>
          </p:cNvPr>
          <p:cNvSpPr txBox="1"/>
          <p:nvPr/>
        </p:nvSpPr>
        <p:spPr>
          <a:xfrm>
            <a:off x="7267088" y="4332420"/>
            <a:ext cx="1586638" cy="31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Пътна помощ</a:t>
            </a:r>
            <a:endParaRPr lang="en-US" sz="1400" b="1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616F494-058A-0311-D201-F6F08E23089A}"/>
              </a:ext>
            </a:extLst>
          </p:cNvPr>
          <p:cNvSpPr/>
          <p:nvPr/>
        </p:nvSpPr>
        <p:spPr>
          <a:xfrm>
            <a:off x="7265748" y="4801505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2D6EF14-A35F-9B07-01DE-5D24B3694CD7}"/>
              </a:ext>
            </a:extLst>
          </p:cNvPr>
          <p:cNvSpPr txBox="1"/>
          <p:nvPr/>
        </p:nvSpPr>
        <p:spPr>
          <a:xfrm>
            <a:off x="7274465" y="4886902"/>
            <a:ext cx="1586638" cy="31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 err="1">
                <a:solidFill>
                  <a:srgbClr val="000000"/>
                </a:solidFill>
                <a:effectLst/>
                <a:latin typeface="WordVisi_MSFontService"/>
              </a:rPr>
              <a:t>Счетоводство</a:t>
            </a:r>
            <a:endParaRPr lang="en-US" sz="1400" b="1" dirty="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8E6A7D64-8E4C-6674-CD80-5828A705BE4A}"/>
              </a:ext>
            </a:extLst>
          </p:cNvPr>
          <p:cNvSpPr/>
          <p:nvPr/>
        </p:nvSpPr>
        <p:spPr>
          <a:xfrm>
            <a:off x="7276139" y="5361790"/>
            <a:ext cx="1605746" cy="477437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B36C79-0129-66B3-5DCF-BCB7724B09D4}"/>
              </a:ext>
            </a:extLst>
          </p:cNvPr>
          <p:cNvSpPr txBox="1"/>
          <p:nvPr/>
        </p:nvSpPr>
        <p:spPr>
          <a:xfrm>
            <a:off x="7284856" y="5447187"/>
            <a:ext cx="1586638" cy="31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0" dirty="0" err="1">
                <a:solidFill>
                  <a:srgbClr val="000000"/>
                </a:solidFill>
                <a:effectLst/>
                <a:latin typeface="WordVisi_MSFontService"/>
              </a:rPr>
              <a:t>Управление</a:t>
            </a:r>
            <a:endParaRPr lang="en-US" sz="1400" b="1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44366E9-5466-DC5F-9E46-755F39CE34D2}"/>
              </a:ext>
            </a:extLst>
          </p:cNvPr>
          <p:cNvCxnSpPr>
            <a:cxnSpLocks/>
          </p:cNvCxnSpPr>
          <p:nvPr/>
        </p:nvCxnSpPr>
        <p:spPr>
          <a:xfrm>
            <a:off x="3798394" y="4191781"/>
            <a:ext cx="382572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60FB13C6-95C7-4A43-5669-7CAEAD654AB4}"/>
              </a:ext>
            </a:extLst>
          </p:cNvPr>
          <p:cNvSpPr/>
          <p:nvPr/>
        </p:nvSpPr>
        <p:spPr>
          <a:xfrm>
            <a:off x="9756530" y="2551941"/>
            <a:ext cx="1863088" cy="1357572"/>
          </a:xfrm>
          <a:prstGeom prst="roundRect">
            <a:avLst>
              <a:gd name="adj" fmla="val 3846"/>
            </a:avLst>
          </a:prstGeom>
          <a:noFill/>
          <a:ln w="12700">
            <a:solidFill>
              <a:srgbClr val="1E8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E099022-E181-65AC-8751-0F9AB4CCFAAF}"/>
              </a:ext>
            </a:extLst>
          </p:cNvPr>
          <p:cNvCxnSpPr/>
          <p:nvPr/>
        </p:nvCxnSpPr>
        <p:spPr>
          <a:xfrm>
            <a:off x="9310255" y="1926497"/>
            <a:ext cx="0" cy="464105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DA6649C1-3536-8E7F-2906-6D43AA7003BD}"/>
              </a:ext>
            </a:extLst>
          </p:cNvPr>
          <p:cNvSpPr txBox="1"/>
          <p:nvPr/>
        </p:nvSpPr>
        <p:spPr>
          <a:xfrm>
            <a:off x="9937578" y="2851004"/>
            <a:ext cx="1507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Система за управление на съгласие с GDRP</a:t>
            </a:r>
            <a:endParaRPr lang="en-US" sz="1400" b="1" dirty="0">
              <a:solidFill>
                <a:srgbClr val="1E88E5"/>
              </a:solidFill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0E853C14-6E74-2BEC-94F6-48AB9447E47E}"/>
              </a:ext>
            </a:extLst>
          </p:cNvPr>
          <p:cNvSpPr/>
          <p:nvPr/>
        </p:nvSpPr>
        <p:spPr>
          <a:xfrm>
            <a:off x="9774162" y="4119758"/>
            <a:ext cx="1863088" cy="1751253"/>
          </a:xfrm>
          <a:prstGeom prst="roundRect">
            <a:avLst>
              <a:gd name="adj" fmla="val 3846"/>
            </a:avLst>
          </a:prstGeom>
          <a:noFill/>
          <a:ln w="12700">
            <a:solidFill>
              <a:srgbClr val="1E8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B65207C-82BF-A955-949A-CF9CA20C18DA}"/>
              </a:ext>
            </a:extLst>
          </p:cNvPr>
          <p:cNvSpPr txBox="1"/>
          <p:nvPr/>
        </p:nvSpPr>
        <p:spPr>
          <a:xfrm>
            <a:off x="9786382" y="4306186"/>
            <a:ext cx="18508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Системи за поддръжка на клиенти, резервна система, пътувания при поискване, сигурност</a:t>
            </a:r>
            <a:endParaRPr lang="en-US" sz="1400" b="1" dirty="0">
              <a:solidFill>
                <a:srgbClr val="1E88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7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2A250A-517E-494C-3475-5900E46B23E9}"/>
              </a:ext>
            </a:extLst>
          </p:cNvPr>
          <p:cNvSpPr/>
          <p:nvPr/>
        </p:nvSpPr>
        <p:spPr>
          <a:xfrm>
            <a:off x="-13856" y="-1869"/>
            <a:ext cx="12205855" cy="68580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EBFF6CE-65CD-1F04-F168-E73E8B416CD1}"/>
              </a:ext>
            </a:extLst>
          </p:cNvPr>
          <p:cNvSpPr/>
          <p:nvPr/>
        </p:nvSpPr>
        <p:spPr>
          <a:xfrm>
            <a:off x="4240354" y="2080618"/>
            <a:ext cx="3089860" cy="3089860"/>
          </a:xfrm>
          <a:prstGeom prst="roundRect">
            <a:avLst>
              <a:gd name="adj" fmla="val 109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6FBD8-3F62-BEB4-C9E0-D4E7FD327F93}"/>
              </a:ext>
            </a:extLst>
          </p:cNvPr>
          <p:cNvSpPr txBox="1"/>
          <p:nvPr/>
        </p:nvSpPr>
        <p:spPr>
          <a:xfrm>
            <a:off x="4251041" y="4017855"/>
            <a:ext cx="30791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КАКВО ВКЛЮЧВА “УМНИЯТ ПАРКИНГ”?</a:t>
            </a:r>
            <a:endParaRPr lang="en-US" sz="2000" dirty="0">
              <a:solidFill>
                <a:srgbClr val="1E88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57219-02AF-FCE7-942F-AFB3F5D13B91}"/>
              </a:ext>
            </a:extLst>
          </p:cNvPr>
          <p:cNvSpPr txBox="1"/>
          <p:nvPr/>
        </p:nvSpPr>
        <p:spPr>
          <a:xfrm>
            <a:off x="1501783" y="1587438"/>
            <a:ext cx="2982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Потребителски</a:t>
            </a:r>
          </a:p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портал 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020B98-9AAC-7123-40DF-90AF68955EF0}"/>
              </a:ext>
            </a:extLst>
          </p:cNvPr>
          <p:cNvSpPr txBox="1"/>
          <p:nvPr/>
        </p:nvSpPr>
        <p:spPr>
          <a:xfrm>
            <a:off x="0" y="3769793"/>
            <a:ext cx="2798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Мобилно</a:t>
            </a:r>
          </a:p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приложение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080441-4E72-CC89-8219-55074788BD1F}"/>
              </a:ext>
            </a:extLst>
          </p:cNvPr>
          <p:cNvSpPr txBox="1"/>
          <p:nvPr/>
        </p:nvSpPr>
        <p:spPr>
          <a:xfrm>
            <a:off x="1382854" y="5807903"/>
            <a:ext cx="335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Виртуален паркинг</a:t>
            </a:r>
          </a:p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автомат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C5613E-8081-4043-FAE0-6C36E6277834}"/>
              </a:ext>
            </a:extLst>
          </p:cNvPr>
          <p:cNvSpPr txBox="1"/>
          <p:nvPr/>
        </p:nvSpPr>
        <p:spPr>
          <a:xfrm>
            <a:off x="7500500" y="1587438"/>
            <a:ext cx="2982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Обществен виртуален паркинг автомат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25A4F7-BA46-FCEF-8042-FBF3B5D7B5E7}"/>
              </a:ext>
            </a:extLst>
          </p:cNvPr>
          <p:cNvSpPr txBox="1"/>
          <p:nvPr/>
        </p:nvSpPr>
        <p:spPr>
          <a:xfrm>
            <a:off x="7924796" y="5807902"/>
            <a:ext cx="2249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Административен панел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DC7D3B-57B4-16BD-58B1-C4953247FB4F}"/>
              </a:ext>
            </a:extLst>
          </p:cNvPr>
          <p:cNvSpPr txBox="1"/>
          <p:nvPr/>
        </p:nvSpPr>
        <p:spPr>
          <a:xfrm>
            <a:off x="10068785" y="3855206"/>
            <a:ext cx="1352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SMS</a:t>
            </a:r>
            <a:endParaRPr lang="bg-BG" sz="20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ctr"/>
            <a:r>
              <a:rPr lang="bg-BG" sz="20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плащане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1A8BC213-D447-C87A-0248-EC83F0172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1747" y="518363"/>
            <a:ext cx="978479" cy="978479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E56A0CC-A8F2-1B79-73BF-2F763F616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0070" y="2687888"/>
            <a:ext cx="978479" cy="978479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F33E8D-0375-9F03-8290-23C404421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05518" y="4738828"/>
            <a:ext cx="978479" cy="978479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652F4CF4-547A-E8C9-889E-DD7D070FE4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02357" y="514291"/>
            <a:ext cx="978479" cy="978479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59E0A51D-A11A-9054-215B-77948B70E3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55821" y="2737785"/>
            <a:ext cx="978479" cy="978479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650457B-37D5-5A27-A02E-C50CACD8BF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14480" y="4734755"/>
            <a:ext cx="978479" cy="97847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27A87B2F-776D-EE56-EB11-4668294CE9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160599" y="2522516"/>
            <a:ext cx="1292736" cy="129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08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EFCBE0A-74FC-C4F0-160A-32198D4DCEF8}"/>
              </a:ext>
            </a:extLst>
          </p:cNvPr>
          <p:cNvSpPr/>
          <p:nvPr/>
        </p:nvSpPr>
        <p:spPr>
          <a:xfrm>
            <a:off x="8697192" y="-1869"/>
            <a:ext cx="3494808" cy="68580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DCFDF9-8988-9D6A-8A3C-67ACCE93906F}"/>
              </a:ext>
            </a:extLst>
          </p:cNvPr>
          <p:cNvSpPr txBox="1"/>
          <p:nvPr/>
        </p:nvSpPr>
        <p:spPr>
          <a:xfrm>
            <a:off x="497609" y="1510366"/>
            <a:ext cx="34717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Потребителски портал за самообслужване</a:t>
            </a:r>
            <a:endParaRPr lang="en-US" sz="2600" b="1" dirty="0">
              <a:solidFill>
                <a:srgbClr val="1E88E5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76C851C-DD5A-D5B3-8598-31F3BD3200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7" y="393430"/>
            <a:ext cx="978479" cy="978479"/>
          </a:xfrm>
          <a:prstGeom prst="rect">
            <a:avLst/>
          </a:prstGeom>
        </p:spPr>
      </p:pic>
      <p:pic>
        <p:nvPicPr>
          <p:cNvPr id="6" name="Picture 5" descr="A picture containing electronics, display&#10;&#10;Description generated with high confidence">
            <a:extLst>
              <a:ext uri="{FF2B5EF4-FFF2-40B4-BE49-F238E27FC236}">
                <a16:creationId xmlns:a16="http://schemas.microsoft.com/office/drawing/2014/main" id="{C3FBEA49-9CB0-6DDA-713C-E3AB56FA6AA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708" y="1271481"/>
            <a:ext cx="4473253" cy="3569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288934-47CE-46AF-F033-270677E101F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14"/>
          <a:stretch/>
        </p:blipFill>
        <p:spPr>
          <a:xfrm>
            <a:off x="5897239" y="1460357"/>
            <a:ext cx="4114801" cy="23216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CD36A17-2F99-18B4-9851-9C6293B0796F}"/>
              </a:ext>
            </a:extLst>
          </p:cNvPr>
          <p:cNvSpPr txBox="1"/>
          <p:nvPr/>
        </p:nvSpPr>
        <p:spPr>
          <a:xfrm>
            <a:off x="608072" y="2855280"/>
            <a:ext cx="519821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Регистрация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потребители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Информация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профила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Управление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абонаментите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Управление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електронни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документи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Плащания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100%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електронно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обслужване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потребителите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2D6F716-BD8D-FDDA-494F-D7DF0F3781F7}"/>
              </a:ext>
            </a:extLst>
          </p:cNvPr>
          <p:cNvGrpSpPr/>
          <p:nvPr/>
        </p:nvGrpSpPr>
        <p:grpSpPr>
          <a:xfrm>
            <a:off x="7298108" y="3285201"/>
            <a:ext cx="4263064" cy="2463882"/>
            <a:chOff x="7298108" y="3285201"/>
            <a:chExt cx="4263064" cy="246388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8791146-24F4-73FB-05CA-A3A7FDB85923}"/>
                </a:ext>
              </a:extLst>
            </p:cNvPr>
            <p:cNvGrpSpPr/>
            <p:nvPr/>
          </p:nvGrpSpPr>
          <p:grpSpPr>
            <a:xfrm>
              <a:off x="7809923" y="3433105"/>
              <a:ext cx="3245713" cy="2039446"/>
              <a:chOff x="7611756" y="4421078"/>
              <a:chExt cx="3245713" cy="203944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F06A00B-8311-5510-133B-5A56870A3F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11756" y="4421078"/>
                <a:ext cx="3245713" cy="193703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BAC1C341-0A28-E3CD-74A5-C7AAB49693C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86881"/>
              <a:stretch/>
            </p:blipFill>
            <p:spPr>
              <a:xfrm>
                <a:off x="7611756" y="6319710"/>
                <a:ext cx="3245713" cy="140814"/>
              </a:xfrm>
              <a:prstGeom prst="rect">
                <a:avLst/>
              </a:prstGeom>
            </p:spPr>
          </p:pic>
        </p:grpSp>
        <p:pic>
          <p:nvPicPr>
            <p:cNvPr id="16" name="Picture 15" descr="A picture containing text, electronics, display, screenshot&#10;&#10;Description automatically generated">
              <a:extLst>
                <a:ext uri="{FF2B5EF4-FFF2-40B4-BE49-F238E27FC236}">
                  <a16:creationId xmlns:a16="http://schemas.microsoft.com/office/drawing/2014/main" id="{B6015DAD-6345-F128-9D2F-9DEFCAB46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8108" y="3285201"/>
              <a:ext cx="4263064" cy="24638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7822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1AB01715-F9C6-37DA-8640-A101794D6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6" y="393429"/>
            <a:ext cx="978479" cy="9784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AC5F8E9-B876-3BA4-8F12-DB01920568B3}"/>
              </a:ext>
            </a:extLst>
          </p:cNvPr>
          <p:cNvSpPr/>
          <p:nvPr/>
        </p:nvSpPr>
        <p:spPr>
          <a:xfrm>
            <a:off x="8697192" y="-1870"/>
            <a:ext cx="3494808" cy="6875635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B65F5C-F34D-9BD4-5E54-CDFBF1D69152}"/>
              </a:ext>
            </a:extLst>
          </p:cNvPr>
          <p:cNvSpPr txBox="1"/>
          <p:nvPr/>
        </p:nvSpPr>
        <p:spPr>
          <a:xfrm>
            <a:off x="497609" y="1510366"/>
            <a:ext cx="3471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Мобилно приложение</a:t>
            </a:r>
            <a:endParaRPr lang="en-US" sz="2600" b="1" dirty="0">
              <a:solidFill>
                <a:srgbClr val="1E88E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AF7481-20B0-0D6D-2882-30CE283BB0FB}"/>
              </a:ext>
            </a:extLst>
          </p:cNvPr>
          <p:cNvSpPr txBox="1"/>
          <p:nvPr/>
        </p:nvSpPr>
        <p:spPr>
          <a:xfrm>
            <a:off x="603536" y="2576984"/>
            <a:ext cx="5198212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Регистрация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потребители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Управление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профила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Електронен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портфейл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Плащания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паркинг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Къде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е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автомобилът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ми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?”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Напомняния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и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комуникация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с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потребителя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58BD70-687E-4B3A-91DE-FA2C02A312EB}"/>
              </a:ext>
            </a:extLst>
          </p:cNvPr>
          <p:cNvGrpSpPr/>
          <p:nvPr/>
        </p:nvGrpSpPr>
        <p:grpSpPr>
          <a:xfrm>
            <a:off x="7056783" y="669400"/>
            <a:ext cx="2842854" cy="5594842"/>
            <a:chOff x="7056783" y="669400"/>
            <a:chExt cx="2842854" cy="559484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6F9F067-5200-70FB-FF6E-C4AA0C8884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4" t="6822" r="29987" b="9161"/>
            <a:stretch/>
          </p:blipFill>
          <p:spPr>
            <a:xfrm>
              <a:off x="7056783" y="669400"/>
              <a:ext cx="2842854" cy="5594842"/>
            </a:xfrm>
            <a:prstGeom prst="rect">
              <a:avLst/>
            </a:prstGeom>
          </p:spPr>
        </p:pic>
        <p:pic>
          <p:nvPicPr>
            <p:cNvPr id="17" name="Picture 16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9226BB42-1732-4987-C5D3-46E8F17FA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143" y="1397770"/>
              <a:ext cx="2304251" cy="40981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7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BBDDF963-113D-396C-EA80-FD6FE1EA69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5" y="388020"/>
            <a:ext cx="978479" cy="9784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EC323D-40B2-8F6A-9659-E3FF677A2A98}"/>
              </a:ext>
            </a:extLst>
          </p:cNvPr>
          <p:cNvSpPr/>
          <p:nvPr/>
        </p:nvSpPr>
        <p:spPr>
          <a:xfrm>
            <a:off x="8697192" y="-1869"/>
            <a:ext cx="3494808" cy="68580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3814DA-A46D-48C1-7504-0A2970400A38}"/>
              </a:ext>
            </a:extLst>
          </p:cNvPr>
          <p:cNvSpPr txBox="1"/>
          <p:nvPr/>
        </p:nvSpPr>
        <p:spPr>
          <a:xfrm>
            <a:off x="497609" y="1510366"/>
            <a:ext cx="44719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Виртуален паркинг автомат</a:t>
            </a:r>
            <a:endParaRPr lang="en-US" sz="2600" b="1" dirty="0">
              <a:solidFill>
                <a:srgbClr val="1E88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4A6E54-1190-68A4-6F6D-8CCF04F21837}"/>
              </a:ext>
            </a:extLst>
          </p:cNvPr>
          <p:cNvSpPr txBox="1"/>
          <p:nvPr/>
        </p:nvSpPr>
        <p:spPr>
          <a:xfrm>
            <a:off x="603536" y="2576984"/>
            <a:ext cx="549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Електронен портфейл, който може да се зарежда с кредитна карта или на гише (външен изпълнител)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92082FB-AC34-2840-1C5A-33BF3E629FD6}"/>
              </a:ext>
            </a:extLst>
          </p:cNvPr>
          <p:cNvGrpSpPr/>
          <p:nvPr/>
        </p:nvGrpSpPr>
        <p:grpSpPr>
          <a:xfrm>
            <a:off x="7056783" y="669400"/>
            <a:ext cx="2842854" cy="5594842"/>
            <a:chOff x="7056783" y="669400"/>
            <a:chExt cx="2842854" cy="55948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D865B98-C803-4B2C-5EF0-86044BF1B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4" t="6822" r="29987" b="9161"/>
            <a:stretch/>
          </p:blipFill>
          <p:spPr>
            <a:xfrm>
              <a:off x="7056783" y="669400"/>
              <a:ext cx="2842854" cy="5594842"/>
            </a:xfrm>
            <a:prstGeom prst="rect">
              <a:avLst/>
            </a:prstGeom>
          </p:spPr>
        </p:pic>
        <p:pic>
          <p:nvPicPr>
            <p:cNvPr id="10" name="Picture 9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419F97CC-2E8D-C879-C1A1-F7C4EDA1C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002" y="1399673"/>
              <a:ext cx="2303181" cy="4096289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BFD441C-B3B6-51CD-931B-CE8B83900CDB}"/>
              </a:ext>
            </a:extLst>
          </p:cNvPr>
          <p:cNvSpPr txBox="1"/>
          <p:nvPr/>
        </p:nvSpPr>
        <p:spPr>
          <a:xfrm>
            <a:off x="603536" y="3183559"/>
            <a:ext cx="5198212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Управляван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от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сертифицирана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институция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marL="285750" indent="-28575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Подобрено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потребителско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преживяване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46504-8D44-4965-7F4F-8181F7D25B69}"/>
              </a:ext>
            </a:extLst>
          </p:cNvPr>
          <p:cNvSpPr txBox="1"/>
          <p:nvPr/>
        </p:nvSpPr>
        <p:spPr>
          <a:xfrm>
            <a:off x="603535" y="4131917"/>
            <a:ext cx="5492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Над 30% по-ниски цени на трансакция в сравнение с SMS паркинг услуги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204D8E-31CA-99AD-D710-CD0309213434}"/>
              </a:ext>
            </a:extLst>
          </p:cNvPr>
          <p:cNvSpPr txBox="1"/>
          <p:nvPr/>
        </p:nvSpPr>
        <p:spPr>
          <a:xfrm>
            <a:off x="603535" y="4846237"/>
            <a:ext cx="5492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Подкрепя употребата на 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latin typeface="Calibri" panose="020F0502020204030204" pitchFamily="34" charset="0"/>
              </a:rPr>
              <a:t>ВПА</a:t>
            </a:r>
            <a:r>
              <a:rPr lang="ru-RU" sz="1800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– заплащане за 30 минути, възможно въвеждане на реално време (заплащане при приключване на услугата)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260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70F12D3F-7578-249B-0A18-6B2E359F2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7" y="393429"/>
            <a:ext cx="978479" cy="9784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9D5C50-E972-71CA-F7F8-5BC0B7878947}"/>
              </a:ext>
            </a:extLst>
          </p:cNvPr>
          <p:cNvSpPr/>
          <p:nvPr/>
        </p:nvSpPr>
        <p:spPr>
          <a:xfrm>
            <a:off x="8697192" y="-1869"/>
            <a:ext cx="3494808" cy="6858000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DA61B-93F9-F17C-6BAF-5A7C1FB3B7E8}"/>
              </a:ext>
            </a:extLst>
          </p:cNvPr>
          <p:cNvSpPr txBox="1"/>
          <p:nvPr/>
        </p:nvSpPr>
        <p:spPr>
          <a:xfrm>
            <a:off x="497609" y="1510366"/>
            <a:ext cx="347171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Обществен виртуален паркинг автомат</a:t>
            </a:r>
            <a:endParaRPr lang="en-US" sz="2600" b="1" dirty="0">
              <a:solidFill>
                <a:srgbClr val="1E88E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8A5844-8B2E-889B-86FE-FFCA57082CAC}"/>
              </a:ext>
            </a:extLst>
          </p:cNvPr>
          <p:cNvSpPr txBox="1"/>
          <p:nvPr/>
        </p:nvSpPr>
        <p:spPr>
          <a:xfrm>
            <a:off x="608072" y="2571469"/>
            <a:ext cx="4659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Покрива изискването да се осигури услуга за потребителите, ползващи пари в брой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CA6402-197E-E4D0-E4EB-3ABF153E51BB}"/>
              </a:ext>
            </a:extLst>
          </p:cNvPr>
          <p:cNvSpPr txBox="1"/>
          <p:nvPr/>
        </p:nvSpPr>
        <p:spPr>
          <a:xfrm>
            <a:off x="583997" y="3235506"/>
            <a:ext cx="51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Базиран на препродаване на услугата - договори с комисионна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36CD3F-5CF2-8171-A7AA-0806BABB3598}"/>
              </a:ext>
            </a:extLst>
          </p:cNvPr>
          <p:cNvSpPr txBox="1"/>
          <p:nvPr/>
        </p:nvSpPr>
        <p:spPr>
          <a:xfrm>
            <a:off x="557132" y="3940369"/>
            <a:ext cx="51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Препродаващите услугата използват мобилно приложение, за да регистрират плащанията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D7C0F5-3715-7C85-9CA8-63379DE3DAC5}"/>
              </a:ext>
            </a:extLst>
          </p:cNvPr>
          <p:cNvSpPr txBox="1"/>
          <p:nvPr/>
        </p:nvSpPr>
        <p:spPr>
          <a:xfrm>
            <a:off x="531314" y="4640453"/>
            <a:ext cx="5361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Препродаващите услугата заплащат предварително - 100% събираемост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DBA204-7748-C1AF-220B-81B63132D2CF}"/>
              </a:ext>
            </a:extLst>
          </p:cNvPr>
          <p:cNvSpPr txBox="1"/>
          <p:nvPr/>
        </p:nvSpPr>
        <p:spPr>
          <a:xfrm>
            <a:off x="531314" y="5282042"/>
            <a:ext cx="5640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Без принтиране на билети за паркинг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CBF2E8-9B02-0E8E-0813-5F4747949C90}"/>
              </a:ext>
            </a:extLst>
          </p:cNvPr>
          <p:cNvSpPr txBox="1"/>
          <p:nvPr/>
        </p:nvSpPr>
        <p:spPr>
          <a:xfrm>
            <a:off x="531314" y="5722857"/>
            <a:ext cx="5224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Операциите с кеш генерират записи в системата, базирана на потребителски акаунти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9075A9-8728-61AB-0C93-165F3DAF7210}"/>
              </a:ext>
            </a:extLst>
          </p:cNvPr>
          <p:cNvGrpSpPr/>
          <p:nvPr/>
        </p:nvGrpSpPr>
        <p:grpSpPr>
          <a:xfrm>
            <a:off x="6019801" y="1974697"/>
            <a:ext cx="4796656" cy="3931344"/>
            <a:chOff x="6197008" y="1749479"/>
            <a:chExt cx="4796656" cy="3931344"/>
          </a:xfrm>
        </p:grpSpPr>
        <p:pic>
          <p:nvPicPr>
            <p:cNvPr id="21" name="Picture 20" descr="A picture containing text, map&#10;&#10;Description generated with very high confidence">
              <a:extLst>
                <a:ext uri="{FF2B5EF4-FFF2-40B4-BE49-F238E27FC236}">
                  <a16:creationId xmlns:a16="http://schemas.microsoft.com/office/drawing/2014/main" id="{11E49663-DC16-FC4F-A501-CB27F62F3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8" b="1743"/>
            <a:stretch/>
          </p:blipFill>
          <p:spPr>
            <a:xfrm>
              <a:off x="6355670" y="1972536"/>
              <a:ext cx="4501528" cy="2482505"/>
            </a:xfrm>
            <a:prstGeom prst="rect">
              <a:avLst/>
            </a:prstGeom>
          </p:spPr>
        </p:pic>
        <p:pic>
          <p:nvPicPr>
            <p:cNvPr id="24" name="Picture 23" descr="A picture containing text, electronics, display&#10;&#10;Description automatically generated">
              <a:extLst>
                <a:ext uri="{FF2B5EF4-FFF2-40B4-BE49-F238E27FC236}">
                  <a16:creationId xmlns:a16="http://schemas.microsoft.com/office/drawing/2014/main" id="{10E8F9E9-AD1A-769A-88D0-50ACD5E12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7008" y="1749479"/>
              <a:ext cx="4796656" cy="3931344"/>
            </a:xfrm>
            <a:prstGeom prst="rect">
              <a:avLst/>
            </a:prstGeom>
          </p:spPr>
        </p:pic>
      </p:grpSp>
      <p:pic>
        <p:nvPicPr>
          <p:cNvPr id="22" name="Picture 21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D2BDE080-2E1A-ACD5-AB26-369CCB122F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779" y="882668"/>
            <a:ext cx="1779449" cy="2537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41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F12E0566-E256-6848-EBDB-A67AD96455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6" y="393429"/>
            <a:ext cx="978479" cy="9784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111EB7-5FE6-BCF5-81CD-D808152FEAFA}"/>
              </a:ext>
            </a:extLst>
          </p:cNvPr>
          <p:cNvSpPr/>
          <p:nvPr/>
        </p:nvSpPr>
        <p:spPr>
          <a:xfrm>
            <a:off x="8697192" y="1"/>
            <a:ext cx="3494808" cy="6869288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0D57C0-C986-3D1B-DBDF-45F51D4BFEB4}"/>
              </a:ext>
            </a:extLst>
          </p:cNvPr>
          <p:cNvSpPr txBox="1"/>
          <p:nvPr/>
        </p:nvSpPr>
        <p:spPr>
          <a:xfrm>
            <a:off x="497609" y="1510366"/>
            <a:ext cx="34717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SMS </a:t>
            </a:r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плащане</a:t>
            </a:r>
            <a:endParaRPr lang="en-US" sz="2600" b="1" dirty="0">
              <a:solidFill>
                <a:srgbClr val="1E88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9F6AC-200D-F017-8D71-E92ED3CA609C}"/>
              </a:ext>
            </a:extLst>
          </p:cNvPr>
          <p:cNvSpPr txBox="1"/>
          <p:nvPr/>
        </p:nvSpPr>
        <p:spPr>
          <a:xfrm>
            <a:off x="603536" y="2565554"/>
            <a:ext cx="480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Все още предпочитаният начин за плащане от повечето потребители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E7BF2F-18E6-3E2D-9584-5CE06BC4E539}"/>
              </a:ext>
            </a:extLst>
          </p:cNvPr>
          <p:cNvSpPr txBox="1"/>
          <p:nvPr/>
        </p:nvSpPr>
        <p:spPr>
          <a:xfrm>
            <a:off x="603536" y="3334380"/>
            <a:ext cx="51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Операциите с SMS генерират записи в системата, базирана на потребителски акаунти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0267D0-08E0-27CE-F80C-4984381E5013}"/>
              </a:ext>
            </a:extLst>
          </p:cNvPr>
          <p:cNvSpPr txBox="1"/>
          <p:nvPr/>
        </p:nvSpPr>
        <p:spPr>
          <a:xfrm>
            <a:off x="603536" y="4103206"/>
            <a:ext cx="480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Помага да се предотврати използването на SMS заради високите цени на трансакция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ADA4451-9048-443D-3986-D75F71EF5B08}"/>
              </a:ext>
            </a:extLst>
          </p:cNvPr>
          <p:cNvGrpSpPr/>
          <p:nvPr/>
        </p:nvGrpSpPr>
        <p:grpSpPr>
          <a:xfrm>
            <a:off x="6443042" y="479616"/>
            <a:ext cx="4546949" cy="5959587"/>
            <a:chOff x="6443042" y="479616"/>
            <a:chExt cx="4546949" cy="595958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7AC1340-57F8-E756-9A46-6CDA04983C1A}"/>
                </a:ext>
              </a:extLst>
            </p:cNvPr>
            <p:cNvGrpSpPr/>
            <p:nvPr/>
          </p:nvGrpSpPr>
          <p:grpSpPr>
            <a:xfrm>
              <a:off x="8139970" y="830257"/>
              <a:ext cx="2850021" cy="5608946"/>
              <a:chOff x="7881322" y="1180306"/>
              <a:chExt cx="2472611" cy="4866189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DED28A7-8359-8199-5C3C-0B771A7135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324" t="6822" r="29987" b="9161"/>
              <a:stretch/>
            </p:blipFill>
            <p:spPr>
              <a:xfrm>
                <a:off x="7881322" y="1180306"/>
                <a:ext cx="2472611" cy="4866189"/>
              </a:xfrm>
              <a:prstGeom prst="rect">
                <a:avLst/>
              </a:prstGeom>
            </p:spPr>
          </p:pic>
          <p:pic>
            <p:nvPicPr>
              <p:cNvPr id="16" name="Picture 15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id="{68AAC4A0-B2BC-44AE-1A54-924489D9D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36254" y="1843088"/>
                <a:ext cx="1986948" cy="3537434"/>
              </a:xfrm>
              <a:prstGeom prst="rect">
                <a:avLst/>
              </a:prstGeom>
            </p:spPr>
          </p:pic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7225D5C-4CCD-BCA5-E92D-7CA1F72C1A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4" t="6822" r="29987" b="9161"/>
            <a:stretch/>
          </p:blipFill>
          <p:spPr>
            <a:xfrm>
              <a:off x="6443042" y="479616"/>
              <a:ext cx="2850021" cy="5608946"/>
            </a:xfrm>
            <a:prstGeom prst="rect">
              <a:avLst/>
            </a:prstGeom>
          </p:spPr>
        </p:pic>
        <p:pic>
          <p:nvPicPr>
            <p:cNvPr id="18" name="Picture 17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58BEC898-EC15-FD71-A013-26E43B2FE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5670" y="1192561"/>
              <a:ext cx="2324024" cy="41375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5867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1B1C77F-0A38-9CC2-9133-E779427F4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537" y="393428"/>
            <a:ext cx="978479" cy="97847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279757-BC3D-4D04-3764-30802E1DC939}"/>
              </a:ext>
            </a:extLst>
          </p:cNvPr>
          <p:cNvSpPr/>
          <p:nvPr/>
        </p:nvSpPr>
        <p:spPr>
          <a:xfrm>
            <a:off x="8697192" y="-1870"/>
            <a:ext cx="3494808" cy="6859869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4E82A-9BC7-A70E-4B4A-244D9B78405B}"/>
              </a:ext>
            </a:extLst>
          </p:cNvPr>
          <p:cNvSpPr txBox="1"/>
          <p:nvPr/>
        </p:nvSpPr>
        <p:spPr>
          <a:xfrm>
            <a:off x="497609" y="1510366"/>
            <a:ext cx="39953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Административен панел</a:t>
            </a:r>
            <a:endParaRPr lang="en-US" sz="2600" b="1" dirty="0">
              <a:solidFill>
                <a:srgbClr val="1E88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AFF3A3-FD76-C379-DB31-E3DA297BBC10}"/>
              </a:ext>
            </a:extLst>
          </p:cNvPr>
          <p:cNvSpPr txBox="1"/>
          <p:nvPr/>
        </p:nvSpPr>
        <p:spPr>
          <a:xfrm>
            <a:off x="608072" y="2311825"/>
            <a:ext cx="5147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Операторите на системата с облачна технология се свързват с нея дистанционно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C45A19-86F1-E12C-DD84-ADEB8603567A}"/>
              </a:ext>
            </a:extLst>
          </p:cNvPr>
          <p:cNvSpPr txBox="1"/>
          <p:nvPr/>
        </p:nvSpPr>
        <p:spPr>
          <a:xfrm>
            <a:off x="583997" y="2975862"/>
            <a:ext cx="5198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Лесно управление на потребители и контрол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B37D40-EEDC-A647-91E1-F9E90CF9CAAA}"/>
              </a:ext>
            </a:extLst>
          </p:cNvPr>
          <p:cNvSpPr txBox="1"/>
          <p:nvPr/>
        </p:nvSpPr>
        <p:spPr>
          <a:xfrm>
            <a:off x="557132" y="3479811"/>
            <a:ext cx="519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Инспекторите използват специални устройства, които са дистанционно свързани със системата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CAC952-B92C-E56D-E494-08B18B166C6E}"/>
              </a:ext>
            </a:extLst>
          </p:cNvPr>
          <p:cNvSpPr txBox="1"/>
          <p:nvPr/>
        </p:nvSpPr>
        <p:spPr>
          <a:xfrm>
            <a:off x="531314" y="4197743"/>
            <a:ext cx="5198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Управление на инспекторите, базирано на GPS данни в реално време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0EC990-C6D8-CCA3-AAAB-130A0CEEAD75}"/>
              </a:ext>
            </a:extLst>
          </p:cNvPr>
          <p:cNvSpPr txBox="1"/>
          <p:nvPr/>
        </p:nvSpPr>
        <p:spPr>
          <a:xfrm>
            <a:off x="531314" y="4945241"/>
            <a:ext cx="5198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Управление на паяците, базирано на GPS данни в реално време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FFDC59-613F-F5D7-D7C6-EFE5DCE68E0D}"/>
              </a:ext>
            </a:extLst>
          </p:cNvPr>
          <p:cNvSpPr txBox="1"/>
          <p:nvPr/>
        </p:nvSpPr>
        <p:spPr>
          <a:xfrm>
            <a:off x="531314" y="5645787"/>
            <a:ext cx="6332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Богат и гъвкав панел за анализи и доклади, който е достъпен за счетоводството и мениджмънта на компанията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1EB12F-8064-B0AF-AFBA-9BDE99505EF8}"/>
              </a:ext>
            </a:extLst>
          </p:cNvPr>
          <p:cNvGrpSpPr/>
          <p:nvPr/>
        </p:nvGrpSpPr>
        <p:grpSpPr>
          <a:xfrm>
            <a:off x="6584246" y="1756587"/>
            <a:ext cx="4796656" cy="3931344"/>
            <a:chOff x="6019801" y="1974697"/>
            <a:chExt cx="4796656" cy="3931344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460EA6C-31B0-DA89-3EB5-8DF750A984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5368"/>
            <a:stretch/>
          </p:blipFill>
          <p:spPr>
            <a:xfrm>
              <a:off x="6211479" y="2197752"/>
              <a:ext cx="4452603" cy="2545698"/>
            </a:xfrm>
            <a:prstGeom prst="rect">
              <a:avLst/>
            </a:prstGeom>
          </p:spPr>
        </p:pic>
        <p:pic>
          <p:nvPicPr>
            <p:cNvPr id="15" name="Picture 14" descr="A picture containing text, electronics, display&#10;&#10;Description automatically generated">
              <a:extLst>
                <a:ext uri="{FF2B5EF4-FFF2-40B4-BE49-F238E27FC236}">
                  <a16:creationId xmlns:a16="http://schemas.microsoft.com/office/drawing/2014/main" id="{105DCE62-AEB3-2EE2-8425-C1962487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1" y="1974697"/>
              <a:ext cx="4796656" cy="3931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450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icture containing road, car, outdoor, street&#10;&#10;Description automatically generated">
            <a:extLst>
              <a:ext uri="{FF2B5EF4-FFF2-40B4-BE49-F238E27FC236}">
                <a16:creationId xmlns:a16="http://schemas.microsoft.com/office/drawing/2014/main" id="{94E86DF1-7BAF-51F4-AC28-D212F05B49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5771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728D21-F6BB-9884-DA70-B36E0757577C}"/>
              </a:ext>
            </a:extLst>
          </p:cNvPr>
          <p:cNvSpPr/>
          <p:nvPr/>
        </p:nvSpPr>
        <p:spPr>
          <a:xfrm>
            <a:off x="959953" y="1183160"/>
            <a:ext cx="4760725" cy="4997677"/>
          </a:xfrm>
          <a:prstGeom prst="rect">
            <a:avLst/>
          </a:prstGeom>
          <a:solidFill>
            <a:srgbClr val="C2E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821B34-F1D4-B0CE-A12F-9BE443150273}"/>
              </a:ext>
            </a:extLst>
          </p:cNvPr>
          <p:cNvSpPr/>
          <p:nvPr/>
        </p:nvSpPr>
        <p:spPr>
          <a:xfrm>
            <a:off x="6453352" y="1183160"/>
            <a:ext cx="4760725" cy="4997677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43EDEC0-61B5-A113-27BF-D49F1ABA59BE}"/>
              </a:ext>
            </a:extLst>
          </p:cNvPr>
          <p:cNvSpPr/>
          <p:nvPr/>
        </p:nvSpPr>
        <p:spPr>
          <a:xfrm>
            <a:off x="1718599" y="892635"/>
            <a:ext cx="3176887" cy="581050"/>
          </a:xfrm>
          <a:prstGeom prst="roundRect">
            <a:avLst>
              <a:gd name="adj" fmla="val 9006"/>
            </a:avLst>
          </a:prstGeom>
          <a:solidFill>
            <a:srgbClr val="FFE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7062D-495F-1064-066E-AD4B8F6EB24E}"/>
              </a:ext>
            </a:extLst>
          </p:cNvPr>
          <p:cNvSpPr txBox="1"/>
          <p:nvPr/>
        </p:nvSpPr>
        <p:spPr>
          <a:xfrm>
            <a:off x="1654591" y="1004340"/>
            <a:ext cx="338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КРАТКОСРОЧНИ ПОЛЗИ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E19419-F1A1-14C5-C678-FDEDB2B1ED89}"/>
              </a:ext>
            </a:extLst>
          </p:cNvPr>
          <p:cNvSpPr/>
          <p:nvPr/>
        </p:nvSpPr>
        <p:spPr>
          <a:xfrm>
            <a:off x="7225863" y="865149"/>
            <a:ext cx="3176887" cy="581050"/>
          </a:xfrm>
          <a:prstGeom prst="roundRect">
            <a:avLst>
              <a:gd name="adj" fmla="val 9006"/>
            </a:avLst>
          </a:prstGeom>
          <a:solidFill>
            <a:srgbClr val="FFE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857160-19D2-DC4E-A6AC-BA4993373075}"/>
              </a:ext>
            </a:extLst>
          </p:cNvPr>
          <p:cNvSpPr txBox="1"/>
          <p:nvPr/>
        </p:nvSpPr>
        <p:spPr>
          <a:xfrm>
            <a:off x="7161855" y="976854"/>
            <a:ext cx="338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ДЪЛГОСРОЧНИ ПОЛЗИ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C0B4C0D-DC77-02DC-0572-0055C6161A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0778" y="2161713"/>
            <a:ext cx="676900" cy="6769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50F44CD-B638-7477-1849-FF9C21CDB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40778" y="3407922"/>
            <a:ext cx="653252" cy="653252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01E902A-A5ED-AF97-F963-9357B9CFC1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5170" y="4754976"/>
            <a:ext cx="653252" cy="653252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B79EA31-0A5F-7753-A5E4-F50B92EE3B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0815" y="2180775"/>
            <a:ext cx="657838" cy="657838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8717647A-AB81-DFA8-A370-07C856AB40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50815" y="3407922"/>
            <a:ext cx="653252" cy="65325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7560C22F-600D-A70F-4017-0E867AA8E2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50815" y="4754976"/>
            <a:ext cx="653252" cy="65325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6D0278C-B657-32AD-2141-746EE72606AF}"/>
              </a:ext>
            </a:extLst>
          </p:cNvPr>
          <p:cNvSpPr txBox="1"/>
          <p:nvPr/>
        </p:nvSpPr>
        <p:spPr>
          <a:xfrm>
            <a:off x="2511967" y="2161713"/>
            <a:ext cx="2683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Намалено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време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търсене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паркомясто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71E2DF-6B55-486C-14D6-455164C7ECC5}"/>
              </a:ext>
            </a:extLst>
          </p:cNvPr>
          <p:cNvSpPr txBox="1"/>
          <p:nvPr/>
        </p:nvSpPr>
        <p:spPr>
          <a:xfrm>
            <a:off x="2617205" y="3492060"/>
            <a:ext cx="2683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bg-BG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Улеснено заплащане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51DA3E-5E4A-2712-EB3F-F9D9EA422B16}"/>
              </a:ext>
            </a:extLst>
          </p:cNvPr>
          <p:cNvSpPr txBox="1"/>
          <p:nvPr/>
        </p:nvSpPr>
        <p:spPr>
          <a:xfrm>
            <a:off x="2511967" y="4718969"/>
            <a:ext cx="240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bg-BG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Подобрено събиране на таксите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6334344-A18F-3DDC-6A70-9C9A04885387}"/>
              </a:ext>
            </a:extLst>
          </p:cNvPr>
          <p:cNvSpPr txBox="1"/>
          <p:nvPr/>
        </p:nvSpPr>
        <p:spPr>
          <a:xfrm>
            <a:off x="8064794" y="2180775"/>
            <a:ext cx="2098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bg-BG" sz="1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Намалени емисии на замърсители</a:t>
            </a:r>
            <a:endParaRPr lang="en-US" sz="18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43D075-5801-EE16-C9B1-412A6A0A35AC}"/>
              </a:ext>
            </a:extLst>
          </p:cNvPr>
          <p:cNvSpPr txBox="1"/>
          <p:nvPr/>
        </p:nvSpPr>
        <p:spPr>
          <a:xfrm>
            <a:off x="8064793" y="3043904"/>
            <a:ext cx="2865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ru-RU" sz="1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Подобрена връзка между услугите от градската мобилност и намаляване на трафика в централните части на града </a:t>
            </a:r>
            <a:endParaRPr lang="en-US" sz="18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53BEE0-F830-6388-CF48-512900434092}"/>
              </a:ext>
            </a:extLst>
          </p:cNvPr>
          <p:cNvSpPr txBox="1"/>
          <p:nvPr/>
        </p:nvSpPr>
        <p:spPr>
          <a:xfrm>
            <a:off x="8064793" y="4738031"/>
            <a:ext cx="2865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ru-RU" sz="1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Подобрение в общия жизнен стандарт в града </a:t>
            </a:r>
            <a:endParaRPr lang="en-US" sz="18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989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66A768BB-8672-EC08-3EC2-61978FDA4000}"/>
              </a:ext>
            </a:extLst>
          </p:cNvPr>
          <p:cNvSpPr/>
          <p:nvPr/>
        </p:nvSpPr>
        <p:spPr>
          <a:xfrm>
            <a:off x="6606249" y="1742685"/>
            <a:ext cx="4558364" cy="4669506"/>
          </a:xfrm>
          <a:prstGeom prst="ellipse">
            <a:avLst/>
          </a:prstGeom>
          <a:solidFill>
            <a:srgbClr val="FFE54D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E17A916A-A612-3756-ECD2-89A7B4DA39F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04286" y="4958617"/>
            <a:ext cx="756361" cy="756361"/>
          </a:xfrm>
          <a:prstGeom prst="rect">
            <a:avLst/>
          </a:prstGeom>
        </p:spPr>
      </p:pic>
      <p:pic>
        <p:nvPicPr>
          <p:cNvPr id="10" name="Graphic 9" descr="Bar chart">
            <a:extLst>
              <a:ext uri="{FF2B5EF4-FFF2-40B4-BE49-F238E27FC236}">
                <a16:creationId xmlns:a16="http://schemas.microsoft.com/office/drawing/2014/main" id="{7B803B68-0399-3C83-180E-BD707DAB332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63752" y="2300577"/>
            <a:ext cx="882993" cy="882993"/>
          </a:xfrm>
          <a:prstGeom prst="rect">
            <a:avLst/>
          </a:prstGeom>
        </p:spPr>
      </p:pic>
      <p:pic>
        <p:nvPicPr>
          <p:cNvPr id="12" name="Graphic 11" descr="Gauge">
            <a:extLst>
              <a:ext uri="{FF2B5EF4-FFF2-40B4-BE49-F238E27FC236}">
                <a16:creationId xmlns:a16="http://schemas.microsoft.com/office/drawing/2014/main" id="{FA31DDB9-7792-14D8-8213-A74A4FE52E4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23283" y="3667012"/>
            <a:ext cx="756361" cy="756361"/>
          </a:xfrm>
          <a:prstGeom prst="rect">
            <a:avLst/>
          </a:prstGeom>
        </p:spPr>
      </p:pic>
      <p:pic>
        <p:nvPicPr>
          <p:cNvPr id="13" name="Graphic 12" descr="Map with pin">
            <a:extLst>
              <a:ext uri="{FF2B5EF4-FFF2-40B4-BE49-F238E27FC236}">
                <a16:creationId xmlns:a16="http://schemas.microsoft.com/office/drawing/2014/main" id="{57FC1877-7DDA-2FA8-2D99-2FA98DA8F1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72446" y="3733544"/>
            <a:ext cx="771988" cy="77198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02E1C48F-3E26-5A6C-A3BD-5E670D786375}"/>
              </a:ext>
            </a:extLst>
          </p:cNvPr>
          <p:cNvGrpSpPr/>
          <p:nvPr/>
        </p:nvGrpSpPr>
        <p:grpSpPr>
          <a:xfrm>
            <a:off x="7381134" y="2074154"/>
            <a:ext cx="1335812" cy="1157623"/>
            <a:chOff x="6758012" y="3138456"/>
            <a:chExt cx="1335812" cy="1157623"/>
          </a:xfrm>
          <a:solidFill>
            <a:srgbClr val="0070C0"/>
          </a:solidFill>
        </p:grpSpPr>
        <p:pic>
          <p:nvPicPr>
            <p:cNvPr id="18" name="Graphic 17" descr="Bus">
              <a:extLst>
                <a:ext uri="{FF2B5EF4-FFF2-40B4-BE49-F238E27FC236}">
                  <a16:creationId xmlns:a16="http://schemas.microsoft.com/office/drawing/2014/main" id="{DE8EF667-781A-3C46-F3CE-1918A1FC5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337463" y="3138456"/>
              <a:ext cx="756361" cy="756361"/>
            </a:xfrm>
            <a:prstGeom prst="rect">
              <a:avLst/>
            </a:prstGeom>
          </p:spPr>
        </p:pic>
        <p:pic>
          <p:nvPicPr>
            <p:cNvPr id="19" name="Graphic 18" descr="Taxi">
              <a:extLst>
                <a:ext uri="{FF2B5EF4-FFF2-40B4-BE49-F238E27FC236}">
                  <a16:creationId xmlns:a16="http://schemas.microsoft.com/office/drawing/2014/main" id="{54CB3FC2-0E42-BF93-D17F-ECCBC5B66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758012" y="3540103"/>
              <a:ext cx="622788" cy="622788"/>
            </a:xfrm>
            <a:prstGeom prst="rect">
              <a:avLst/>
            </a:prstGeom>
          </p:spPr>
        </p:pic>
        <p:pic>
          <p:nvPicPr>
            <p:cNvPr id="20" name="Graphic 19" descr="Bike">
              <a:extLst>
                <a:ext uri="{FF2B5EF4-FFF2-40B4-BE49-F238E27FC236}">
                  <a16:creationId xmlns:a16="http://schemas.microsoft.com/office/drawing/2014/main" id="{1B5E4F26-41D4-3797-1BFE-B3DE0CCD5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368766" y="3715692"/>
              <a:ext cx="580387" cy="580387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EA4C7C-D938-846D-8B1B-E31FB833F1C5}"/>
              </a:ext>
            </a:extLst>
          </p:cNvPr>
          <p:cNvGrpSpPr/>
          <p:nvPr/>
        </p:nvGrpSpPr>
        <p:grpSpPr>
          <a:xfrm>
            <a:off x="7421933" y="4850796"/>
            <a:ext cx="1493432" cy="1216131"/>
            <a:chOff x="7663736" y="4667579"/>
            <a:chExt cx="1493432" cy="1216131"/>
          </a:xfrm>
        </p:grpSpPr>
        <p:pic>
          <p:nvPicPr>
            <p:cNvPr id="16" name="Graphic 15" descr="Car">
              <a:extLst>
                <a:ext uri="{FF2B5EF4-FFF2-40B4-BE49-F238E27FC236}">
                  <a16:creationId xmlns:a16="http://schemas.microsoft.com/office/drawing/2014/main" id="{2FB97823-7DE9-1CC8-A004-952802773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663736" y="4667579"/>
              <a:ext cx="864182" cy="864182"/>
            </a:xfrm>
            <a:prstGeom prst="rect">
              <a:avLst/>
            </a:prstGeom>
          </p:spPr>
        </p:pic>
        <p:pic>
          <p:nvPicPr>
            <p:cNvPr id="17" name="Graphic 16" descr="Car">
              <a:extLst>
                <a:ext uri="{FF2B5EF4-FFF2-40B4-BE49-F238E27FC236}">
                  <a16:creationId xmlns:a16="http://schemas.microsoft.com/office/drawing/2014/main" id="{218CADA1-A653-1045-53F9-6E621056A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292986" y="5019528"/>
              <a:ext cx="864182" cy="864182"/>
            </a:xfrm>
            <a:prstGeom prst="rect">
              <a:avLst/>
            </a:prstGeom>
          </p:spPr>
        </p:pic>
      </p:grpSp>
      <p:pic>
        <p:nvPicPr>
          <p:cNvPr id="29" name="Graphic 28">
            <a:extLst>
              <a:ext uri="{FF2B5EF4-FFF2-40B4-BE49-F238E27FC236}">
                <a16:creationId xmlns:a16="http://schemas.microsoft.com/office/drawing/2014/main" id="{66BEAB95-B231-8BD4-2114-AF1756652CD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01388" y="3167291"/>
            <a:ext cx="2649314" cy="177540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7336BEA-841E-C3A3-E1D7-C88D45F23612}"/>
              </a:ext>
            </a:extLst>
          </p:cNvPr>
          <p:cNvSpPr/>
          <p:nvPr/>
        </p:nvSpPr>
        <p:spPr>
          <a:xfrm>
            <a:off x="0" y="0"/>
            <a:ext cx="12192000" cy="1316293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40CE38-875D-DD4E-47F4-2DDF02A36F15}"/>
              </a:ext>
            </a:extLst>
          </p:cNvPr>
          <p:cNvSpPr txBox="1"/>
          <p:nvPr/>
        </p:nvSpPr>
        <p:spPr>
          <a:xfrm>
            <a:off x="570345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БЪДЕЩЕТО НА ПАРКИНГ ВАРНА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302C3C-7A85-49C1-6346-75CA8EA5A5C5}"/>
              </a:ext>
            </a:extLst>
          </p:cNvPr>
          <p:cNvSpPr txBox="1"/>
          <p:nvPr/>
        </p:nvSpPr>
        <p:spPr>
          <a:xfrm>
            <a:off x="728180" y="1746380"/>
            <a:ext cx="39953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Данни</a:t>
            </a:r>
            <a:endParaRPr lang="en-US" sz="2600" dirty="0">
              <a:solidFill>
                <a:srgbClr val="1E88E5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6F7E5F-6C43-C991-22C6-D29B90A02114}"/>
              </a:ext>
            </a:extLst>
          </p:cNvPr>
          <p:cNvSpPr txBox="1"/>
          <p:nvPr/>
        </p:nvSpPr>
        <p:spPr>
          <a:xfrm>
            <a:off x="800916" y="2406695"/>
            <a:ext cx="445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Частична информация за наличните паркоместа, базирана на информация от локацията на VPM плащанията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C38E82-77E6-6CC2-0F66-05E1006F937C}"/>
              </a:ext>
            </a:extLst>
          </p:cNvPr>
          <p:cNvSpPr txBox="1"/>
          <p:nvPr/>
        </p:nvSpPr>
        <p:spPr>
          <a:xfrm>
            <a:off x="764814" y="3372337"/>
            <a:ext cx="4453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Профилиране на потребители и анализ на поведението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9A0010A-772B-9B93-2B07-4DB3BC4F05E1}"/>
              </a:ext>
            </a:extLst>
          </p:cNvPr>
          <p:cNvSpPr txBox="1"/>
          <p:nvPr/>
        </p:nvSpPr>
        <p:spPr>
          <a:xfrm>
            <a:off x="800917" y="4115583"/>
            <a:ext cx="5165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Генерираните данни могат да се синхронизират с други данни за мобилността в града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040C8A4-CBA8-BFFE-7C0A-C3DEE912579B}"/>
              </a:ext>
            </a:extLst>
          </p:cNvPr>
          <p:cNvSpPr txBox="1"/>
          <p:nvPr/>
        </p:nvSpPr>
        <p:spPr>
          <a:xfrm>
            <a:off x="800917" y="4835587"/>
            <a:ext cx="5165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Симулации на промени в тарифите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527340-BFFA-64AC-A060-1B0989A5004F}"/>
              </a:ext>
            </a:extLst>
          </p:cNvPr>
          <p:cNvSpPr txBox="1"/>
          <p:nvPr/>
        </p:nvSpPr>
        <p:spPr>
          <a:xfrm>
            <a:off x="830489" y="5448862"/>
            <a:ext cx="3790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Развиване на стимули за промяна на потребителското поведение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8" name="Graphic 7" descr="Database">
            <a:extLst>
              <a:ext uri="{FF2B5EF4-FFF2-40B4-BE49-F238E27FC236}">
                <a16:creationId xmlns:a16="http://schemas.microsoft.com/office/drawing/2014/main" id="{E46D105B-74EA-370F-6C55-4454F310F1E0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50817" y="3837882"/>
            <a:ext cx="684999" cy="684999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7EB1B691-733F-D961-20B4-E83C1495288D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236608" y="3831309"/>
            <a:ext cx="684999" cy="68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27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rgbClr val="1E88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БЪДЕЩЕТО НА ПАРКИНГ ВАРНА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7A66E7-0E64-547E-825E-B53FFF58F4F7}"/>
              </a:ext>
            </a:extLst>
          </p:cNvPr>
          <p:cNvSpPr txBox="1"/>
          <p:nvPr/>
        </p:nvSpPr>
        <p:spPr>
          <a:xfrm>
            <a:off x="728180" y="1956341"/>
            <a:ext cx="44535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0" dirty="0" err="1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MaaS</a:t>
            </a:r>
            <a:r>
              <a:rPr lang="en-US" sz="2600" b="1" i="0" dirty="0">
                <a:solidFill>
                  <a:srgbClr val="1E88E5"/>
                </a:solidFill>
                <a:effectLst/>
                <a:latin typeface="Calibri" panose="020F0502020204030204" pitchFamily="34" charset="0"/>
              </a:rPr>
              <a:t> /Mobility as a Service/</a:t>
            </a:r>
            <a:endParaRPr lang="en-US" sz="2600" dirty="0">
              <a:solidFill>
                <a:srgbClr val="1E88E5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2BF4B1-AE85-0AE6-3991-1D481A2FD184}"/>
              </a:ext>
            </a:extLst>
          </p:cNvPr>
          <p:cNvSpPr txBox="1"/>
          <p:nvPr/>
        </p:nvSpPr>
        <p:spPr>
          <a:xfrm>
            <a:off x="800916" y="2616656"/>
            <a:ext cx="4233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Бъдеща интеграция с други услуги за мобилност в града: 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053C02-3ED8-1301-D30E-27EDD02F1DDA}"/>
              </a:ext>
            </a:extLst>
          </p:cNvPr>
          <p:cNvSpPr txBox="1"/>
          <p:nvPr/>
        </p:nvSpPr>
        <p:spPr>
          <a:xfrm>
            <a:off x="1114096" y="3326047"/>
            <a:ext cx="399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/>
            <a:r>
              <a:rPr lang="bg-BG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-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Градски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транспорт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/>
            <a:r>
              <a:rPr lang="bg-BG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-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Услуги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за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споделяне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на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велосипеди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 algn="l" rtl="0" fontAlgn="base"/>
            <a:r>
              <a:rPr lang="bg-BG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- </a:t>
            </a:r>
            <a:r>
              <a:rPr lang="en-US" sz="1800" b="0" i="0" dirty="0" err="1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Таксита</a:t>
            </a:r>
            <a:r>
              <a:rPr lang="en-US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AF7C8B7-6976-5C44-D827-D30EEBF37680}"/>
              </a:ext>
            </a:extLst>
          </p:cNvPr>
          <p:cNvSpPr txBox="1"/>
          <p:nvPr/>
        </p:nvSpPr>
        <p:spPr>
          <a:xfrm>
            <a:off x="800915" y="4398160"/>
            <a:ext cx="5095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Един профил, интегрирани опции за плащане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FD8326-1218-DCDA-FCF8-8E80ED187D28}"/>
              </a:ext>
            </a:extLst>
          </p:cNvPr>
          <p:cNvSpPr txBox="1"/>
          <p:nvPr/>
        </p:nvSpPr>
        <p:spPr>
          <a:xfrm>
            <a:off x="800915" y="4937122"/>
            <a:ext cx="5095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bg-BG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Обогатяване на събраните данни</a:t>
            </a:r>
            <a:endParaRPr lang="en-US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0C253E-6CE9-F647-79B8-65DFEBA8DCC6}"/>
              </a:ext>
            </a:extLst>
          </p:cNvPr>
          <p:cNvSpPr txBox="1"/>
          <p:nvPr/>
        </p:nvSpPr>
        <p:spPr>
          <a:xfrm>
            <a:off x="800915" y="5479580"/>
            <a:ext cx="3771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ru-RU" dirty="0"/>
              <a:t>Персонализация и подобряване на потребителското преживяване</a:t>
            </a:r>
            <a:endParaRPr lang="en-US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F20C5F03-D42E-24EF-E9A9-9792D256B6A4}"/>
              </a:ext>
            </a:extLst>
          </p:cNvPr>
          <p:cNvSpPr/>
          <p:nvPr/>
        </p:nvSpPr>
        <p:spPr>
          <a:xfrm>
            <a:off x="6718536" y="390446"/>
            <a:ext cx="4499592" cy="6077108"/>
          </a:xfrm>
          <a:prstGeom prst="roundRect">
            <a:avLst>
              <a:gd name="adj" fmla="val 1713"/>
            </a:avLst>
          </a:prstGeom>
          <a:solidFill>
            <a:srgbClr val="FFE5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C2B958E-2DCC-919F-7C9D-DC91AE0E0330}"/>
              </a:ext>
            </a:extLst>
          </p:cNvPr>
          <p:cNvGrpSpPr/>
          <p:nvPr/>
        </p:nvGrpSpPr>
        <p:grpSpPr>
          <a:xfrm>
            <a:off x="7678105" y="448419"/>
            <a:ext cx="2649314" cy="1775409"/>
            <a:chOff x="10408279" y="2302854"/>
            <a:chExt cx="2649314" cy="1775409"/>
          </a:xfrm>
        </p:grpSpPr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EFEC0607-1EB9-277F-AC28-AD22C8949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8279" y="2302854"/>
              <a:ext cx="2649314" cy="1775409"/>
            </a:xfrm>
            <a:prstGeom prst="rect">
              <a:avLst/>
            </a:prstGeom>
          </p:spPr>
        </p:pic>
        <p:pic>
          <p:nvPicPr>
            <p:cNvPr id="59" name="Graphic 58" descr="Database">
              <a:extLst>
                <a:ext uri="{FF2B5EF4-FFF2-40B4-BE49-F238E27FC236}">
                  <a16:creationId xmlns:a16="http://schemas.microsoft.com/office/drawing/2014/main" id="{431C1932-5901-4AE5-4452-101DB2877E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657708" y="2973445"/>
              <a:ext cx="684999" cy="684999"/>
            </a:xfrm>
            <a:prstGeom prst="rect">
              <a:avLst/>
            </a:prstGeom>
          </p:spPr>
        </p:pic>
        <p:pic>
          <p:nvPicPr>
            <p:cNvPr id="60" name="Graphic 59" descr="Head with Gears">
              <a:extLst>
                <a:ext uri="{FF2B5EF4-FFF2-40B4-BE49-F238E27FC236}">
                  <a16:creationId xmlns:a16="http://schemas.microsoft.com/office/drawing/2014/main" id="{40E5C3C0-630D-69C6-5A6C-75F372F21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43499" y="2966872"/>
              <a:ext cx="684999" cy="684999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4147DA4-CF32-167A-6E55-6A7DBF5773EC}"/>
              </a:ext>
            </a:extLst>
          </p:cNvPr>
          <p:cNvGrpSpPr/>
          <p:nvPr/>
        </p:nvGrpSpPr>
        <p:grpSpPr>
          <a:xfrm>
            <a:off x="7433846" y="2104165"/>
            <a:ext cx="3142112" cy="3142112"/>
            <a:chOff x="11203681" y="666866"/>
            <a:chExt cx="3142112" cy="3142112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86088D6C-EEEA-C8AE-63C2-7F5AE753F038}"/>
                </a:ext>
              </a:extLst>
            </p:cNvPr>
            <p:cNvSpPr/>
            <p:nvPr/>
          </p:nvSpPr>
          <p:spPr>
            <a:xfrm>
              <a:off x="12312810" y="1326912"/>
              <a:ext cx="915964" cy="1855732"/>
            </a:xfrm>
            <a:prstGeom prst="roundRect">
              <a:avLst>
                <a:gd name="adj" fmla="val 50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E94EB801-582D-2F57-28C0-3DDCB053F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203681" y="666866"/>
              <a:ext cx="3142112" cy="3142112"/>
            </a:xfrm>
            <a:prstGeom prst="rect">
              <a:avLst/>
            </a:prstGeom>
          </p:spPr>
        </p:pic>
        <p:pic>
          <p:nvPicPr>
            <p:cNvPr id="34" name="Graphic 33" descr="User">
              <a:extLst>
                <a:ext uri="{FF2B5EF4-FFF2-40B4-BE49-F238E27FC236}">
                  <a16:creationId xmlns:a16="http://schemas.microsoft.com/office/drawing/2014/main" id="{FE679FD6-FA6B-362C-4ACB-ADAF85D36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395253" y="1534958"/>
              <a:ext cx="736518" cy="736518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545CCD73-6E15-0995-7AFF-AC93CCCB4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2493570" y="2248817"/>
              <a:ext cx="542925" cy="542925"/>
            </a:xfrm>
            <a:prstGeom prst="rect">
              <a:avLst/>
            </a:prstGeom>
          </p:spPr>
        </p:pic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phic 41" descr="Bus">
            <a:extLst>
              <a:ext uri="{FF2B5EF4-FFF2-40B4-BE49-F238E27FC236}">
                <a16:creationId xmlns:a16="http://schemas.microsoft.com/office/drawing/2014/main" id="{89AD8C16-A771-ADD8-8801-E07FFB4A46D2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18929" y="5330511"/>
            <a:ext cx="828733" cy="828733"/>
          </a:xfrm>
          <a:prstGeom prst="rect">
            <a:avLst/>
          </a:prstGeom>
        </p:spPr>
      </p:pic>
      <p:pic>
        <p:nvPicPr>
          <p:cNvPr id="43" name="Graphic 42" descr="Taxi">
            <a:extLst>
              <a:ext uri="{FF2B5EF4-FFF2-40B4-BE49-F238E27FC236}">
                <a16:creationId xmlns:a16="http://schemas.microsoft.com/office/drawing/2014/main" id="{4BECBD4A-3904-2F55-D55A-90CDDB6356C3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201038" y="5447903"/>
            <a:ext cx="622788" cy="622788"/>
          </a:xfrm>
          <a:prstGeom prst="rect">
            <a:avLst/>
          </a:prstGeom>
        </p:spPr>
      </p:pic>
      <p:pic>
        <p:nvPicPr>
          <p:cNvPr id="44" name="Graphic 43" descr="Bike">
            <a:extLst>
              <a:ext uri="{FF2B5EF4-FFF2-40B4-BE49-F238E27FC236}">
                <a16:creationId xmlns:a16="http://schemas.microsoft.com/office/drawing/2014/main" id="{41DEACBF-1545-9087-B620-2D79D627609B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12565" y="5447903"/>
            <a:ext cx="580387" cy="580387"/>
          </a:xfrm>
          <a:prstGeom prst="rect">
            <a:avLst/>
          </a:prstGeom>
        </p:spPr>
      </p:pic>
      <p:pic>
        <p:nvPicPr>
          <p:cNvPr id="45" name="Graphic 44" descr="Streetcar">
            <a:extLst>
              <a:ext uri="{FF2B5EF4-FFF2-40B4-BE49-F238E27FC236}">
                <a16:creationId xmlns:a16="http://schemas.microsoft.com/office/drawing/2014/main" id="{A1997837-AFD6-A71C-A4B7-C7BB92C956E3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242635" y="5357033"/>
            <a:ext cx="736518" cy="736518"/>
          </a:xfrm>
          <a:prstGeom prst="rect">
            <a:avLst/>
          </a:prstGeom>
        </p:spPr>
      </p:pic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18973255-37E9-068A-E08E-6D391AA8BA4F}"/>
              </a:ext>
            </a:extLst>
          </p:cNvPr>
          <p:cNvCxnSpPr>
            <a:cxnSpLocks/>
          </p:cNvCxnSpPr>
          <p:nvPr/>
        </p:nvCxnSpPr>
        <p:spPr>
          <a:xfrm flipH="1">
            <a:off x="8570592" y="4788758"/>
            <a:ext cx="151076" cy="59184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884D79D7-ED60-8CF9-7D81-6DB9FB5F361D}"/>
              </a:ext>
            </a:extLst>
          </p:cNvPr>
          <p:cNvCxnSpPr>
            <a:cxnSpLocks/>
          </p:cNvCxnSpPr>
          <p:nvPr/>
        </p:nvCxnSpPr>
        <p:spPr>
          <a:xfrm>
            <a:off x="9266471" y="4798649"/>
            <a:ext cx="141359" cy="59358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0771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ЕЛЕКТРОМОБИЛНОСТ</a:t>
            </a:r>
            <a:endParaRPr lang="ru-RU" sz="2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2EB1590-B571-4796-BCCA-C40898A84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752" y="2516815"/>
            <a:ext cx="2880319" cy="3888432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solidFill>
                  <a:srgbClr val="002060"/>
                </a:solidFill>
              </a:rPr>
              <a:t>18 </a:t>
            </a:r>
            <a:r>
              <a:rPr lang="bg-BG" sz="2400" dirty="0" smtClean="0">
                <a:solidFill>
                  <a:srgbClr val="002060"/>
                </a:solidFill>
              </a:rPr>
              <a:t>еликтрически лекотоварни автомобила</a:t>
            </a:r>
            <a:endParaRPr lang="en-US" sz="2400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5 </a:t>
            </a:r>
            <a:r>
              <a:rPr lang="bg-BG" sz="2400" dirty="0" smtClean="0">
                <a:solidFill>
                  <a:srgbClr val="002060"/>
                </a:solidFill>
              </a:rPr>
              <a:t>хибридни автомобила</a:t>
            </a:r>
            <a:endParaRPr lang="en-US" sz="2400" dirty="0" smtClean="0">
              <a:solidFill>
                <a:srgbClr val="002060"/>
              </a:solidFill>
            </a:endParaRPr>
          </a:p>
          <a:p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en-US" sz="2400" dirty="0" smtClean="0">
                <a:solidFill>
                  <a:srgbClr val="002060"/>
                </a:solidFill>
              </a:rPr>
              <a:t>3 </a:t>
            </a:r>
            <a:r>
              <a:rPr lang="bg-BG" sz="2400" dirty="0" smtClean="0">
                <a:solidFill>
                  <a:srgbClr val="002060"/>
                </a:solidFill>
              </a:rPr>
              <a:t>специализирани репатриращи камиона</a:t>
            </a:r>
            <a:endParaRPr lang="bg-BG" sz="24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3528" y="1468571"/>
            <a:ext cx="6192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 С ЕБВР</a:t>
            </a:r>
            <a:endParaRPr lang="en-US" sz="3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9" name="Picture 2" descr="C:\Users\Mladen Ivanov\Pictures\New folder\70365624_2220596704711974_440941086572019712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334" y="1057927"/>
            <a:ext cx="3553028" cy="225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 descr="C:\Users\Mladen Ivanov\Pictures\New folder\70180870_2220591178045860_4921220536173854720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0204" y="2629291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C:\Users\Mladen Ivanov\Pictures\viber_image_2019-10-17_14-19-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074" y="4431412"/>
            <a:ext cx="3007086" cy="225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317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ЕЛЕКТРОМОБИЛНОСТ</a:t>
            </a:r>
            <a:endParaRPr lang="ru-RU" sz="2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62EB1590-B571-4796-BCCA-C40898A84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752" y="2516815"/>
            <a:ext cx="2880319" cy="388843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22 </a:t>
            </a:r>
            <a:r>
              <a:rPr lang="bg-BG" sz="2400" dirty="0" smtClean="0">
                <a:solidFill>
                  <a:srgbClr val="002060"/>
                </a:solidFill>
              </a:rPr>
              <a:t>Обществени зарядни станции 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r>
              <a:rPr lang="en-US" sz="2400" dirty="0">
                <a:solidFill>
                  <a:srgbClr val="002060"/>
                </a:solidFill>
              </a:rPr>
              <a:t>9 </a:t>
            </a:r>
            <a:r>
              <a:rPr lang="bg-BG" sz="2400" dirty="0" smtClean="0">
                <a:solidFill>
                  <a:srgbClr val="002060"/>
                </a:solidFill>
              </a:rPr>
              <a:t>Служебни зарядни станции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23528" y="1468571"/>
            <a:ext cx="6192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ПРОЕКТ С ЕБВР</a:t>
            </a:r>
            <a:endParaRPr lang="en-US" sz="3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770" y="1706739"/>
            <a:ext cx="3368489" cy="44913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06" y="390446"/>
            <a:ext cx="2038053" cy="29762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267" y="3590365"/>
            <a:ext cx="2433251" cy="260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29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ЕЛЕКТРОМОБИЛНОСТ</a:t>
            </a:r>
            <a:endParaRPr lang="ru-RU" sz="2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079376" y="1530238"/>
            <a:ext cx="6575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WEB VARNACHARCHING.COM</a:t>
            </a:r>
            <a:endParaRPr lang="en-US" sz="3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347" y="2302870"/>
            <a:ext cx="8743964" cy="39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02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ЕЛЕКТРОМОБИЛНОСТ</a:t>
            </a:r>
            <a:endParaRPr lang="ru-RU" sz="2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23528" y="1468571"/>
            <a:ext cx="61926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МОБИЛНО ПРИЛОЖЕНИЕ</a:t>
            </a:r>
          </a:p>
          <a:p>
            <a:r>
              <a:rPr lang="bg-BG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УЕБ ПОРТАЛ</a:t>
            </a:r>
            <a:endParaRPr lang="en-US" sz="3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625" y="2473554"/>
            <a:ext cx="6656141" cy="29561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784" y="561095"/>
            <a:ext cx="1527830" cy="152783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92082FB-AC34-2840-1C5A-33BF3E629FD6}"/>
              </a:ext>
            </a:extLst>
          </p:cNvPr>
          <p:cNvGrpSpPr/>
          <p:nvPr/>
        </p:nvGrpSpPr>
        <p:grpSpPr>
          <a:xfrm>
            <a:off x="1694555" y="2473554"/>
            <a:ext cx="2366458" cy="4290318"/>
            <a:chOff x="7056783" y="669400"/>
            <a:chExt cx="2842854" cy="559484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D865B98-C803-4B2C-5EF0-86044BF1B7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24" t="6822" r="29987" b="9161"/>
            <a:stretch/>
          </p:blipFill>
          <p:spPr>
            <a:xfrm>
              <a:off x="7056783" y="669400"/>
              <a:ext cx="2842854" cy="5594842"/>
            </a:xfrm>
            <a:prstGeom prst="rect">
              <a:avLst/>
            </a:prstGeom>
          </p:spPr>
        </p:pic>
        <p:pic>
          <p:nvPicPr>
            <p:cNvPr id="20" name="Picture 19" descr="A screenshot of a cell phone&#10;&#10;Description generated with very high confidence">
              <a:extLst>
                <a:ext uri="{FF2B5EF4-FFF2-40B4-BE49-F238E27FC236}">
                  <a16:creationId xmlns:a16="http://schemas.microsoft.com/office/drawing/2014/main" id="{419F97CC-2E8D-C879-C1A1-F7C4EDA1C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002" y="1399673"/>
              <a:ext cx="2303181" cy="4096289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86" y="3033552"/>
            <a:ext cx="1917222" cy="324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019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3490CC-60C7-4D88-89E7-EFD17360AB5F}"/>
              </a:ext>
            </a:extLst>
          </p:cNvPr>
          <p:cNvSpPr/>
          <p:nvPr/>
        </p:nvSpPr>
        <p:spPr>
          <a:xfrm>
            <a:off x="0" y="0"/>
            <a:ext cx="5602014" cy="13162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8506E2-9144-DB59-4BFC-736384564661}"/>
              </a:ext>
            </a:extLst>
          </p:cNvPr>
          <p:cNvSpPr txBox="1"/>
          <p:nvPr/>
        </p:nvSpPr>
        <p:spPr>
          <a:xfrm>
            <a:off x="-2724648" y="390446"/>
            <a:ext cx="110513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i="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ЕЛЕКТРОМОБИЛНОСТ</a:t>
            </a:r>
            <a:endParaRPr lang="ru-RU" sz="2600" b="1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AA28B0C-7653-B1D3-3F77-F4BF03767906}"/>
              </a:ext>
            </a:extLst>
          </p:cNvPr>
          <p:cNvCxnSpPr>
            <a:cxnSpLocks/>
          </p:cNvCxnSpPr>
          <p:nvPr/>
        </p:nvCxnSpPr>
        <p:spPr>
          <a:xfrm>
            <a:off x="9000957" y="2088925"/>
            <a:ext cx="0" cy="427890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0736EA9E-2609-9F7D-0F29-A22C89FF6B7C}"/>
              </a:ext>
            </a:extLst>
          </p:cNvPr>
          <p:cNvCxnSpPr/>
          <p:nvPr/>
        </p:nvCxnSpPr>
        <p:spPr>
          <a:xfrm flipH="1">
            <a:off x="7580384" y="4709598"/>
            <a:ext cx="770312" cy="61812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2B78797-92FA-F201-B4F5-DFF6953FA75F}"/>
              </a:ext>
            </a:extLst>
          </p:cNvPr>
          <p:cNvCxnSpPr>
            <a:cxnSpLocks/>
          </p:cNvCxnSpPr>
          <p:nvPr/>
        </p:nvCxnSpPr>
        <p:spPr>
          <a:xfrm>
            <a:off x="9655065" y="4709598"/>
            <a:ext cx="813567" cy="61271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23528" y="1468571"/>
            <a:ext cx="6192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АДМИНИСТРАТИВЕН ПАНЕЛ</a:t>
            </a:r>
            <a:endParaRPr lang="en-US" sz="3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824" y="2053346"/>
            <a:ext cx="9242326" cy="449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767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D7349D12-5838-37A9-074F-6EF2FAE38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13" y="146555"/>
            <a:ext cx="1621709" cy="161724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42881" y="1806370"/>
            <a:ext cx="8489577" cy="444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bg-BG" sz="4000" dirty="0" smtClean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  <a:cs typeface="MS PGothic"/>
              </a:rPr>
              <a:t>БЛАГОДАРЯ ЗА ВНИМАНИЕТО</a:t>
            </a:r>
            <a:endParaRPr lang="en-GB" sz="4000" dirty="0">
              <a:solidFill>
                <a:srgbClr val="134095"/>
              </a:solidFill>
              <a:latin typeface="Calibri" panose="020F0502020204030204" pitchFamily="34" charset="0"/>
              <a:ea typeface="MS PGothic" pitchFamily="34" charset="-128"/>
              <a:cs typeface="MS PGothic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b="1" dirty="0">
              <a:solidFill>
                <a:srgbClr val="000000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bg-BG" dirty="0" smtClean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</a:rPr>
              <a:t>инж. Младен Иванов </a:t>
            </a:r>
            <a:endParaRPr lang="en-US" dirty="0">
              <a:solidFill>
                <a:srgbClr val="134095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bg-BG" b="1" dirty="0" smtClean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</a:rPr>
              <a:t>Община Варна</a:t>
            </a:r>
            <a:r>
              <a:rPr lang="en-US" dirty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</a:rPr>
              <a:t/>
            </a:r>
            <a:br>
              <a:rPr lang="en-US" dirty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</a:rPr>
            </a:br>
            <a:r>
              <a:rPr lang="bg-BG" dirty="0" smtClean="0">
                <a:solidFill>
                  <a:srgbClr val="134095"/>
                </a:solidFill>
                <a:latin typeface="Calibri" panose="020F0502020204030204" pitchFamily="34" charset="0"/>
                <a:ea typeface="MS PGothic" pitchFamily="34" charset="-128"/>
              </a:rPr>
              <a:t>ОП Общински паркинги и синя зона</a:t>
            </a:r>
            <a:endParaRPr lang="en-US" dirty="0">
              <a:solidFill>
                <a:srgbClr val="134095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      </a:t>
            </a:r>
          </a:p>
          <a:p>
            <a:pPr fontAlgn="base">
              <a:spcBef>
                <a:spcPct val="0"/>
              </a:spcBef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                </a:t>
            </a:r>
            <a:r>
              <a:rPr lang="en-US" altLang="en-US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</a:rPr>
              <a:t>mmivanov@varna.bg</a:t>
            </a: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	</a:t>
            </a:r>
          </a:p>
          <a:p>
            <a:pPr fontAlgn="base">
              <a:spcBef>
                <a:spcPct val="0"/>
              </a:spcBef>
              <a:defRPr/>
            </a:pPr>
            <a:endParaRPr lang="en-US" altLang="en-US" dirty="0">
              <a:solidFill>
                <a:srgbClr val="000000"/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ea typeface="MS PGothic" pitchFamily="34" charset="-128"/>
              </a:rPr>
              <a:t>            </a:t>
            </a:r>
            <a:endParaRPr lang="en-US" altLang="en-US" dirty="0">
              <a:solidFill>
                <a:srgbClr val="808080">
                  <a:lumMod val="50000"/>
                </a:srgbClr>
              </a:solidFill>
              <a:latin typeface="Calibri" panose="020F0502020204030204" pitchFamily="34" charset="0"/>
              <a:ea typeface="MS PGothic" pitchFamily="34" charset="-128"/>
            </a:endParaRPr>
          </a:p>
          <a:p>
            <a:pPr fontAlgn="base">
              <a:spcBef>
                <a:spcPct val="0"/>
              </a:spcBef>
              <a:defRPr/>
            </a:pPr>
            <a:r>
              <a:rPr lang="en-US" altLang="en-US" dirty="0">
                <a:solidFill>
                  <a:srgbClr val="808080">
                    <a:lumMod val="50000"/>
                  </a:srgbClr>
                </a:solidFill>
                <a:latin typeface="Calibri" panose="020F0502020204030204" pitchFamily="34" charset="0"/>
                <a:ea typeface="MS PGothic" pitchFamily="34" charset="-128"/>
              </a:rPr>
              <a:t>                </a:t>
            </a:r>
            <a:r>
              <a:rPr lang="en-US" altLang="en-US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</a:rPr>
              <a:t>www.varnapaing.bg </a:t>
            </a:r>
          </a:p>
          <a:p>
            <a:pPr fontAlgn="base">
              <a:spcBef>
                <a:spcPct val="0"/>
              </a:spcBef>
              <a:defRPr/>
            </a:pPr>
            <a:endParaRPr lang="en-US" altLang="en-US" dirty="0">
              <a:solidFill>
                <a:srgbClr val="808080">
                  <a:lumMod val="50000"/>
                </a:srgbClr>
              </a:solidFill>
              <a:latin typeface="Calibri" panose="020F0502020204030204" pitchFamily="34" charset="0"/>
              <a:ea typeface="MS PGothic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787" y="309282"/>
            <a:ext cx="1358153" cy="1358153"/>
          </a:xfrm>
          <a:prstGeom prst="rect">
            <a:avLst/>
          </a:prstGeom>
        </p:spPr>
      </p:pic>
      <p:pic>
        <p:nvPicPr>
          <p:cNvPr id="12" name="Picture 13" descr="http://www.liquidacionusa.com/public/images/mail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861" y="4730238"/>
            <a:ext cx="480484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364" y="5393894"/>
            <a:ext cx="513981" cy="513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996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842</Words>
  <Application>Microsoft Office PowerPoint</Application>
  <PresentationFormat>Widescreen</PresentationFormat>
  <Paragraphs>174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MS PGothic</vt:lpstr>
      <vt:lpstr>Arial</vt:lpstr>
      <vt:lpstr>Calibri</vt:lpstr>
      <vt:lpstr>Calibri Light</vt:lpstr>
      <vt:lpstr>Segoe UI</vt:lpstr>
      <vt:lpstr>Verdana</vt:lpstr>
      <vt:lpstr>Wingdings</vt:lpstr>
      <vt:lpstr>WordVisi_MSFontService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Vesela Tsekova-Dyavolska</dc:creator>
  <cp:lastModifiedBy>Ана Иванова</cp:lastModifiedBy>
  <cp:revision>30</cp:revision>
  <dcterms:created xsi:type="dcterms:W3CDTF">2022-06-16T04:28:22Z</dcterms:created>
  <dcterms:modified xsi:type="dcterms:W3CDTF">2022-06-20T11:58:52Z</dcterms:modified>
</cp:coreProperties>
</file>